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9"/>
  </p:notesMasterIdLst>
  <p:sldIdLst>
    <p:sldId id="257" r:id="rId4"/>
    <p:sldId id="267" r:id="rId5"/>
    <p:sldId id="1419" r:id="rId6"/>
    <p:sldId id="293" r:id="rId7"/>
    <p:sldId id="1453" r:id="rId8"/>
    <p:sldId id="295" r:id="rId9"/>
    <p:sldId id="1454" r:id="rId10"/>
    <p:sldId id="1420" r:id="rId11"/>
    <p:sldId id="1455" r:id="rId12"/>
    <p:sldId id="1422" r:id="rId13"/>
    <p:sldId id="1456" r:id="rId14"/>
    <p:sldId id="1457" r:id="rId15"/>
    <p:sldId id="1458" r:id="rId16"/>
    <p:sldId id="1459" r:id="rId17"/>
    <p:sldId id="1460" r:id="rId18"/>
    <p:sldId id="1461" r:id="rId19"/>
    <p:sldId id="1462" r:id="rId20"/>
    <p:sldId id="1463" r:id="rId21"/>
    <p:sldId id="269" r:id="rId22"/>
    <p:sldId id="1464" r:id="rId23"/>
    <p:sldId id="272" r:id="rId24"/>
    <p:sldId id="1465" r:id="rId25"/>
    <p:sldId id="1466" r:id="rId26"/>
    <p:sldId id="1467" r:id="rId27"/>
    <p:sldId id="1421" r:id="rId28"/>
    <p:sldId id="1468" r:id="rId29"/>
    <p:sldId id="1469" r:id="rId30"/>
    <p:sldId id="362" r:id="rId31"/>
    <p:sldId id="307" r:id="rId32"/>
    <p:sldId id="1470" r:id="rId33"/>
    <p:sldId id="1471" r:id="rId34"/>
    <p:sldId id="1472" r:id="rId35"/>
    <p:sldId id="1473" r:id="rId36"/>
    <p:sldId id="1474" r:id="rId37"/>
    <p:sldId id="147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562"/>
    <a:srgbClr val="13A985"/>
    <a:srgbClr val="E8FCF7"/>
    <a:srgbClr val="FF5757"/>
    <a:srgbClr val="052D23"/>
    <a:srgbClr val="0D755A"/>
    <a:srgbClr val="FF6969"/>
    <a:srgbClr val="9FF3DD"/>
    <a:srgbClr val="22E6B7"/>
    <a:srgbClr val="00B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89987" autoAdjust="0"/>
  </p:normalViewPr>
  <p:slideViewPr>
    <p:cSldViewPr snapToGrid="0">
      <p:cViewPr varScale="1">
        <p:scale>
          <a:sx n="76" d="100"/>
          <a:sy n="76" d="100"/>
        </p:scale>
        <p:origin x="1200" y="2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0"/>
      <c:rotY val="10"/>
      <c:depthPercent val="2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3743107295772E-2"/>
          <c:y val="3.5816572997483101E-2"/>
          <c:w val="0.94690501261148496"/>
          <c:h val="0.92836685400503405"/>
        </c:manualLayout>
      </c:layout>
      <c:pie3DChart>
        <c:varyColors val="1"/>
        <c:ser>
          <c:idx val="0"/>
          <c:order val="0"/>
          <c:tx>
            <c:strRef>
              <c:f>Sheet1!$B$1</c:f>
              <c:strCache>
                <c:ptCount val="1"/>
                <c:pt idx="0">
                  <c:v>Sales</c:v>
                </c:pt>
              </c:strCache>
            </c:strRef>
          </c:tx>
          <c:spPr>
            <a:effectLst>
              <a:outerShdw blurRad="88900" sx="99000" sy="99000" algn="ctr" rotWithShape="0">
                <a:prstClr val="black">
                  <a:alpha val="12000"/>
                </a:prstClr>
              </a:outerShdw>
            </a:effectLst>
            <a:scene3d>
              <a:camera prst="orthographicFront"/>
              <a:lightRig rig="threePt" dir="t"/>
            </a:scene3d>
            <a:sp3d>
              <a:bevelB w="127000" h="127000"/>
            </a:sp3d>
          </c:spPr>
          <c:dPt>
            <c:idx val="0"/>
            <c:bubble3D val="0"/>
            <c:spPr>
              <a:solidFill>
                <a:srgbClr val="00BF96"/>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1-3DF5-4732-8659-E11D079F8523}"/>
              </c:ext>
            </c:extLst>
          </c:dPt>
          <c:dPt>
            <c:idx val="1"/>
            <c:bubble3D val="0"/>
            <c:spPr>
              <a:solidFill>
                <a:srgbClr val="22E6B7"/>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3-3DF5-4732-8659-E11D079F8523}"/>
              </c:ext>
            </c:extLst>
          </c:dPt>
          <c:dPt>
            <c:idx val="2"/>
            <c:bubble3D val="0"/>
            <c:spPr>
              <a:solidFill>
                <a:srgbClr val="9FF3DD"/>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5-3DF5-4732-8659-E11D079F8523}"/>
              </c:ext>
            </c:extLst>
          </c:dPt>
          <c:dPt>
            <c:idx val="3"/>
            <c:bubble3D val="0"/>
            <c:spPr>
              <a:solidFill>
                <a:srgbClr val="052D23"/>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7-3DF5-4732-8659-E11D079F8523}"/>
              </c:ext>
            </c:extLst>
          </c:dPt>
          <c:dPt>
            <c:idx val="4"/>
            <c:bubble3D val="0"/>
            <c:spPr>
              <a:solidFill>
                <a:srgbClr val="108E70"/>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9-3DF5-4732-8659-E11D079F8523}"/>
              </c:ext>
            </c:extLst>
          </c:dPt>
          <c:dPt>
            <c:idx val="5"/>
            <c:bubble3D val="0"/>
            <c:spPr>
              <a:solidFill>
                <a:srgbClr val="F2FBFC"/>
              </a:solidFill>
              <a:ln>
                <a:noFill/>
              </a:ln>
              <a:effectLst>
                <a:outerShdw blurRad="88900" sx="99000" sy="99000" algn="ctr" rotWithShape="0">
                  <a:prstClr val="black">
                    <a:alpha val="12000"/>
                  </a:prstClr>
                </a:outerShdw>
              </a:effectLst>
              <a:scene3d>
                <a:camera prst="orthographicFront"/>
                <a:lightRig rig="threePt" dir="t"/>
              </a:scene3d>
              <a:sp3d>
                <a:bevelB w="127000" h="127000"/>
              </a:sp3d>
            </c:spPr>
            <c:extLst>
              <c:ext xmlns:c16="http://schemas.microsoft.com/office/drawing/2014/chart" uri="{C3380CC4-5D6E-409C-BE32-E72D297353CC}">
                <c16:uniqueId val="{0000000B-3DF5-4732-8659-E11D079F8523}"/>
              </c:ext>
            </c:extLst>
          </c:dPt>
          <c:dLbls>
            <c:delete val="1"/>
          </c:dLbls>
          <c:cat>
            <c:strRef>
              <c:f>Sheet1!$A$2:$A$7</c:f>
              <c:strCache>
                <c:ptCount val="6"/>
                <c:pt idx="0">
                  <c:v>Hemorrhagic Stroke</c:v>
                </c:pt>
                <c:pt idx="1">
                  <c:v>Atherosclerotic Cerebrovascular Disease</c:v>
                </c:pt>
                <c:pt idx="2">
                  <c:v>Small Vessel Disease "Lacunes"</c:v>
                </c:pt>
                <c:pt idx="3">
                  <c:v>Cardiogenic Embolism</c:v>
                </c:pt>
                <c:pt idx="4">
                  <c:v>Cryptogenic</c:v>
                </c:pt>
                <c:pt idx="5">
                  <c:v>Other </c:v>
                </c:pt>
              </c:strCache>
            </c:strRef>
          </c:cat>
          <c:val>
            <c:numRef>
              <c:f>Sheet1!$B$2:$B$7</c:f>
              <c:numCache>
                <c:formatCode>0%</c:formatCode>
                <c:ptCount val="6"/>
                <c:pt idx="0">
                  <c:v>0.15</c:v>
                </c:pt>
                <c:pt idx="1">
                  <c:v>0.2</c:v>
                </c:pt>
                <c:pt idx="2">
                  <c:v>0.25</c:v>
                </c:pt>
                <c:pt idx="3">
                  <c:v>0.2</c:v>
                </c:pt>
                <c:pt idx="4">
                  <c:v>0.3</c:v>
                </c:pt>
                <c:pt idx="5">
                  <c:v>0.05</c:v>
                </c:pt>
              </c:numCache>
            </c:numRef>
          </c:val>
          <c:extLst>
            <c:ext xmlns:c16="http://schemas.microsoft.com/office/drawing/2014/chart" uri="{C3380CC4-5D6E-409C-BE32-E72D297353CC}">
              <c16:uniqueId val="{0000000C-3DF5-4732-8659-E11D079F8523}"/>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4.1990611671921099E-2"/>
          <c:y val="8.4571174926663703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0D755A"/>
            </a:solidFill>
          </c:spPr>
          <c:invertIfNegative val="0"/>
          <c:dPt>
            <c:idx val="0"/>
            <c:invertIfNegative val="0"/>
            <c:bubble3D val="0"/>
            <c:extLst>
              <c:ext xmlns:c16="http://schemas.microsoft.com/office/drawing/2014/chart" uri="{C3380CC4-5D6E-409C-BE32-E72D297353CC}">
                <c16:uniqueId val="{00000000-FE53-4607-86B8-FBF0193F6C2A}"/>
              </c:ext>
            </c:extLst>
          </c:dPt>
          <c:dPt>
            <c:idx val="1"/>
            <c:invertIfNegative val="0"/>
            <c:bubble3D val="0"/>
            <c:extLst>
              <c:ext xmlns:c16="http://schemas.microsoft.com/office/drawing/2014/chart" uri="{C3380CC4-5D6E-409C-BE32-E72D297353CC}">
                <c16:uniqueId val="{00000001-FE53-4607-86B8-FBF0193F6C2A}"/>
              </c:ext>
            </c:extLst>
          </c:dPt>
          <c:dPt>
            <c:idx val="2"/>
            <c:invertIfNegative val="0"/>
            <c:bubble3D val="0"/>
            <c:extLst>
              <c:ext xmlns:c16="http://schemas.microsoft.com/office/drawing/2014/chart" uri="{C3380CC4-5D6E-409C-BE32-E72D297353CC}">
                <c16:uniqueId val="{00000002-FE53-4607-86B8-FBF0193F6C2A}"/>
              </c:ext>
            </c:extLst>
          </c:dPt>
          <c:dPt>
            <c:idx val="3"/>
            <c:invertIfNegative val="0"/>
            <c:bubble3D val="0"/>
            <c:extLst>
              <c:ext xmlns:c16="http://schemas.microsoft.com/office/drawing/2014/chart" uri="{C3380CC4-5D6E-409C-BE32-E72D297353CC}">
                <c16:uniqueId val="{00000003-FE53-4607-86B8-FBF0193F6C2A}"/>
              </c:ext>
            </c:extLst>
          </c:dPt>
          <c:dLbls>
            <c:spPr>
              <a:noFill/>
              <a:ln>
                <a:noFill/>
              </a:ln>
              <a:effectLst/>
            </c:spPr>
            <c:txPr>
              <a:bodyPr wrap="square" lIns="38100" tIns="19050" rIns="38100" bIns="19050" anchor="ctr">
                <a:spAutoFit/>
              </a:bodyPr>
              <a:lstStyle/>
              <a:p>
                <a:pPr>
                  <a:defRPr sz="105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24 Hr</c:v>
                </c:pt>
                <c:pt idx="1">
                  <c:v>1 Wk</c:v>
                </c:pt>
                <c:pt idx="2">
                  <c:v>2 Wk</c:v>
                </c:pt>
                <c:pt idx="3">
                  <c:v>3 Wk</c:v>
                </c:pt>
                <c:pt idx="4">
                  <c:v>4 Wk</c:v>
                </c:pt>
              </c:strCache>
            </c:strRef>
          </c:cat>
          <c:val>
            <c:numRef>
              <c:f>Sheet1!$B$2:$B$6</c:f>
              <c:numCache>
                <c:formatCode>0.0</c:formatCode>
                <c:ptCount val="5"/>
                <c:pt idx="0">
                  <c:v>2.2000000000000002</c:v>
                </c:pt>
                <c:pt idx="1">
                  <c:v>7.4</c:v>
                </c:pt>
                <c:pt idx="2">
                  <c:v>11.6</c:v>
                </c:pt>
                <c:pt idx="3">
                  <c:v>12.3</c:v>
                </c:pt>
                <c:pt idx="4">
                  <c:v>14.8</c:v>
                </c:pt>
              </c:numCache>
            </c:numRef>
          </c:val>
          <c:extLst>
            <c:ext xmlns:c16="http://schemas.microsoft.com/office/drawing/2014/chart" uri="{C3380CC4-5D6E-409C-BE32-E72D297353CC}">
              <c16:uniqueId val="{00000004-FE53-4607-86B8-FBF0193F6C2A}"/>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5-FE53-4607-86B8-FBF0193F6C2A}"/>
              </c:ext>
            </c:extLst>
          </c:dPt>
          <c:dPt>
            <c:idx val="1"/>
            <c:invertIfNegative val="0"/>
            <c:bubble3D val="0"/>
            <c:extLst>
              <c:ext xmlns:c16="http://schemas.microsoft.com/office/drawing/2014/chart" uri="{C3380CC4-5D6E-409C-BE32-E72D297353CC}">
                <c16:uniqueId val="{00000006-FE53-4607-86B8-FBF0193F6C2A}"/>
              </c:ext>
            </c:extLst>
          </c:dPt>
          <c:dPt>
            <c:idx val="2"/>
            <c:invertIfNegative val="0"/>
            <c:bubble3D val="0"/>
            <c:extLst>
              <c:ext xmlns:c16="http://schemas.microsoft.com/office/drawing/2014/chart" uri="{C3380CC4-5D6E-409C-BE32-E72D297353CC}">
                <c16:uniqueId val="{00000007-FE53-4607-86B8-FBF0193F6C2A}"/>
              </c:ext>
            </c:extLst>
          </c:dPt>
          <c:dPt>
            <c:idx val="3"/>
            <c:invertIfNegative val="0"/>
            <c:bubble3D val="0"/>
            <c:extLst>
              <c:ext xmlns:c16="http://schemas.microsoft.com/office/drawing/2014/chart" uri="{C3380CC4-5D6E-409C-BE32-E72D297353CC}">
                <c16:uniqueId val="{00000008-FE53-4607-86B8-FBF0193F6C2A}"/>
              </c:ext>
            </c:extLst>
          </c:dPt>
          <c:cat>
            <c:strRef>
              <c:f>Sheet1!$A$2:$A$6</c:f>
              <c:strCache>
                <c:ptCount val="5"/>
                <c:pt idx="0">
                  <c:v>24 Hr</c:v>
                </c:pt>
                <c:pt idx="1">
                  <c:v>1 Wk</c:v>
                </c:pt>
                <c:pt idx="2">
                  <c:v>2 Wk</c:v>
                </c:pt>
                <c:pt idx="3">
                  <c:v>3 Wk</c:v>
                </c:pt>
                <c:pt idx="4">
                  <c:v>4 Wk</c:v>
                </c:pt>
              </c:strCache>
            </c:strRef>
          </c:cat>
          <c:val>
            <c:numRef>
              <c:f>Sheet1!$C$2:$C$6</c:f>
              <c:numCache>
                <c:formatCode>0.0</c:formatCode>
                <c:ptCount val="5"/>
                <c:pt idx="0">
                  <c:v>97.8</c:v>
                </c:pt>
                <c:pt idx="1">
                  <c:v>92.6</c:v>
                </c:pt>
                <c:pt idx="2">
                  <c:v>88.4</c:v>
                </c:pt>
                <c:pt idx="3">
                  <c:v>87.7</c:v>
                </c:pt>
                <c:pt idx="4">
                  <c:v>85.2</c:v>
                </c:pt>
              </c:numCache>
            </c:numRef>
          </c:val>
          <c:extLst>
            <c:ext xmlns:c16="http://schemas.microsoft.com/office/drawing/2014/chart" uri="{C3380CC4-5D6E-409C-BE32-E72D297353CC}">
              <c16:uniqueId val="{00000009-FE53-4607-86B8-FBF0193F6C2A}"/>
            </c:ext>
          </c:extLst>
        </c:ser>
        <c:dLbls>
          <c:showLegendKey val="0"/>
          <c:showVal val="0"/>
          <c:showCatName val="0"/>
          <c:showSerName val="0"/>
          <c:showPercent val="0"/>
          <c:showBubbleSize val="0"/>
        </c:dLbls>
        <c:gapWidth val="135"/>
        <c:gapDepth val="226"/>
        <c:shape val="cylinder"/>
        <c:axId val="2094171640"/>
        <c:axId val="2094168296"/>
        <c:axId val="0"/>
      </c:bar3DChart>
      <c:catAx>
        <c:axId val="2094171640"/>
        <c:scaling>
          <c:orientation val="minMax"/>
        </c:scaling>
        <c:delete val="0"/>
        <c:axPos val="b"/>
        <c:numFmt formatCode="General"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094168296"/>
        <c:crosses val="autoZero"/>
        <c:auto val="1"/>
        <c:lblAlgn val="ctr"/>
        <c:lblOffset val="100"/>
        <c:noMultiLvlLbl val="0"/>
      </c:catAx>
      <c:valAx>
        <c:axId val="2094168296"/>
        <c:scaling>
          <c:orientation val="minMax"/>
          <c:max val="0.2"/>
          <c:min val="0"/>
        </c:scaling>
        <c:delete val="0"/>
        <c:axPos val="l"/>
        <c:numFmt formatCode="0%" sourceLinked="0"/>
        <c:majorTickMark val="out"/>
        <c:minorTickMark val="none"/>
        <c:tickLblPos val="nextTo"/>
        <c:txPr>
          <a:bodyPr/>
          <a:lstStyle/>
          <a:p>
            <a:pPr>
              <a:defRPr sz="1400" b="1">
                <a:solidFill>
                  <a:schemeClr val="tx1">
                    <a:lumMod val="85000"/>
                    <a:lumOff val="15000"/>
                  </a:schemeClr>
                </a:solidFill>
                <a:latin typeface="Arial Narrow" panose="020B0606020202030204" pitchFamily="34" charset="0"/>
              </a:defRPr>
            </a:pPr>
            <a:endParaRPr lang="en-US"/>
          </a:p>
        </c:txPr>
        <c:crossAx val="2094171640"/>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2.35229543695968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052D23"/>
            </a:solidFill>
          </c:spPr>
          <c:invertIfNegative val="0"/>
          <c:dPt>
            <c:idx val="0"/>
            <c:invertIfNegative val="0"/>
            <c:bubble3D val="0"/>
            <c:spPr>
              <a:solidFill>
                <a:srgbClr val="052D23"/>
              </a:solidFill>
            </c:spPr>
            <c:extLst>
              <c:ext xmlns:c16="http://schemas.microsoft.com/office/drawing/2014/chart" uri="{C3380CC4-5D6E-409C-BE32-E72D297353CC}">
                <c16:uniqueId val="{00000001-ACA0-409A-89D6-F8F873ED524E}"/>
              </c:ext>
            </c:extLst>
          </c:dPt>
          <c:dPt>
            <c:idx val="1"/>
            <c:invertIfNegative val="0"/>
            <c:bubble3D val="0"/>
            <c:extLst>
              <c:ext xmlns:c16="http://schemas.microsoft.com/office/drawing/2014/chart" uri="{C3380CC4-5D6E-409C-BE32-E72D297353CC}">
                <c16:uniqueId val="{00000002-ACA0-409A-89D6-F8F873ED524E}"/>
              </c:ext>
            </c:extLst>
          </c:dPt>
          <c:dPt>
            <c:idx val="2"/>
            <c:invertIfNegative val="0"/>
            <c:bubble3D val="0"/>
            <c:extLst>
              <c:ext xmlns:c16="http://schemas.microsoft.com/office/drawing/2014/chart" uri="{C3380CC4-5D6E-409C-BE32-E72D297353CC}">
                <c16:uniqueId val="{00000003-ACA0-409A-89D6-F8F873ED524E}"/>
              </c:ext>
            </c:extLst>
          </c:dPt>
          <c:dPt>
            <c:idx val="3"/>
            <c:invertIfNegative val="0"/>
            <c:bubble3D val="0"/>
            <c:extLst>
              <c:ext xmlns:c16="http://schemas.microsoft.com/office/drawing/2014/chart" uri="{C3380CC4-5D6E-409C-BE32-E72D297353CC}">
                <c16:uniqueId val="{00000004-ACA0-409A-89D6-F8F873ED524E}"/>
              </c:ext>
            </c:extLst>
          </c:dPt>
          <c:dPt>
            <c:idx val="5"/>
            <c:invertIfNegative val="0"/>
            <c:bubble3D val="0"/>
            <c:spPr>
              <a:solidFill>
                <a:srgbClr val="FF5757"/>
              </a:solidFill>
            </c:spPr>
            <c:extLst>
              <c:ext xmlns:c16="http://schemas.microsoft.com/office/drawing/2014/chart" uri="{C3380CC4-5D6E-409C-BE32-E72D297353CC}">
                <c16:uniqueId val="{00000006-ACA0-409A-89D6-F8F873ED524E}"/>
              </c:ext>
            </c:extLst>
          </c:dPt>
          <c:dLbls>
            <c:spPr>
              <a:noFill/>
              <a:ln>
                <a:noFill/>
              </a:ln>
              <a:effectLst/>
            </c:spPr>
            <c:txPr>
              <a:bodyPr wrap="square" lIns="38100" tIns="19050" rIns="38100" bIns="19050" anchor="ctr">
                <a:spAutoFit/>
              </a:bodyPr>
              <a:lstStyle/>
              <a:p>
                <a:pPr>
                  <a:defRPr sz="8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0.0%</c:formatCode>
                <c:ptCount val="7"/>
                <c:pt idx="0">
                  <c:v>1.9E-2</c:v>
                </c:pt>
                <c:pt idx="1">
                  <c:v>2.8000000000000001E-2</c:v>
                </c:pt>
                <c:pt idx="2">
                  <c:v>0.04</c:v>
                </c:pt>
                <c:pt idx="3">
                  <c:v>5.8999999999999997E-2</c:v>
                </c:pt>
                <c:pt idx="4">
                  <c:v>8.5000000000000006E-2</c:v>
                </c:pt>
                <c:pt idx="5">
                  <c:v>0.125</c:v>
                </c:pt>
                <c:pt idx="6">
                  <c:v>0.185</c:v>
                </c:pt>
              </c:numCache>
            </c:numRef>
          </c:val>
          <c:extLst>
            <c:ext xmlns:c16="http://schemas.microsoft.com/office/drawing/2014/chart" uri="{C3380CC4-5D6E-409C-BE32-E72D297353CC}">
              <c16:uniqueId val="{00000007-ACA0-409A-89D6-F8F873ED524E}"/>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8-ACA0-409A-89D6-F8F873ED524E}"/>
              </c:ext>
            </c:extLst>
          </c:dPt>
          <c:dPt>
            <c:idx val="1"/>
            <c:invertIfNegative val="0"/>
            <c:bubble3D val="0"/>
            <c:extLst>
              <c:ext xmlns:c16="http://schemas.microsoft.com/office/drawing/2014/chart" uri="{C3380CC4-5D6E-409C-BE32-E72D297353CC}">
                <c16:uniqueId val="{00000009-ACA0-409A-89D6-F8F873ED524E}"/>
              </c:ext>
            </c:extLst>
          </c:dPt>
          <c:dPt>
            <c:idx val="2"/>
            <c:invertIfNegative val="0"/>
            <c:bubble3D val="0"/>
            <c:extLst>
              <c:ext xmlns:c16="http://schemas.microsoft.com/office/drawing/2014/chart" uri="{C3380CC4-5D6E-409C-BE32-E72D297353CC}">
                <c16:uniqueId val="{0000000A-ACA0-409A-89D6-F8F873ED524E}"/>
              </c:ext>
            </c:extLst>
          </c:dPt>
          <c:dPt>
            <c:idx val="3"/>
            <c:invertIfNegative val="0"/>
            <c:bubble3D val="0"/>
            <c:extLst>
              <c:ext xmlns:c16="http://schemas.microsoft.com/office/drawing/2014/chart" uri="{C3380CC4-5D6E-409C-BE32-E72D297353CC}">
                <c16:uniqueId val="{0000000B-ACA0-409A-89D6-F8F873ED524E}"/>
              </c:ext>
            </c:extLst>
          </c:dPt>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0.0%</c:formatCode>
                <c:ptCount val="7"/>
                <c:pt idx="0">
                  <c:v>0.98099999999999998</c:v>
                </c:pt>
                <c:pt idx="1">
                  <c:v>0.97199999999999998</c:v>
                </c:pt>
                <c:pt idx="2">
                  <c:v>0.96</c:v>
                </c:pt>
                <c:pt idx="3">
                  <c:v>0.94099999999999995</c:v>
                </c:pt>
                <c:pt idx="4">
                  <c:v>0.91500000000000004</c:v>
                </c:pt>
                <c:pt idx="5">
                  <c:v>0.875</c:v>
                </c:pt>
                <c:pt idx="6">
                  <c:v>0.81499999999999995</c:v>
                </c:pt>
              </c:numCache>
            </c:numRef>
          </c:val>
          <c:extLst>
            <c:ext xmlns:c16="http://schemas.microsoft.com/office/drawing/2014/chart" uri="{C3380CC4-5D6E-409C-BE32-E72D297353CC}">
              <c16:uniqueId val="{0000000C-ACA0-409A-89D6-F8F873ED524E}"/>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floor>
    <c:sideWall>
      <c:thickness val="0"/>
    </c:sideWall>
    <c:backWall>
      <c:thickness val="0"/>
    </c:backWall>
    <c:plotArea>
      <c:layout>
        <c:manualLayout>
          <c:layoutTarget val="inner"/>
          <c:xMode val="edge"/>
          <c:yMode val="edge"/>
          <c:x val="7.1575361106279753E-2"/>
          <c:y val="1.9392225518957466E-2"/>
          <c:w val="0.95800938832807903"/>
          <c:h val="0.76053072410066402"/>
        </c:manualLayout>
      </c:layout>
      <c:bar3DChart>
        <c:barDir val="col"/>
        <c:grouping val="percentStacked"/>
        <c:varyColors val="0"/>
        <c:ser>
          <c:idx val="0"/>
          <c:order val="0"/>
          <c:tx>
            <c:strRef>
              <c:f>Sheet1!$B$1</c:f>
              <c:strCache>
                <c:ptCount val="1"/>
                <c:pt idx="0">
                  <c:v>Series 1</c:v>
                </c:pt>
              </c:strCache>
            </c:strRef>
          </c:tx>
          <c:spPr>
            <a:solidFill>
              <a:srgbClr val="FF5757"/>
            </a:solidFill>
          </c:spPr>
          <c:invertIfNegative val="0"/>
          <c:dPt>
            <c:idx val="0"/>
            <c:invertIfNegative val="0"/>
            <c:bubble3D val="0"/>
            <c:spPr>
              <a:solidFill>
                <a:srgbClr val="FF5757"/>
              </a:solidFill>
            </c:spPr>
            <c:extLst>
              <c:ext xmlns:c16="http://schemas.microsoft.com/office/drawing/2014/chart" uri="{C3380CC4-5D6E-409C-BE32-E72D297353CC}">
                <c16:uniqueId val="{00000001-4690-4849-A4CC-B39D17338020}"/>
              </c:ext>
            </c:extLst>
          </c:dPt>
          <c:dPt>
            <c:idx val="1"/>
            <c:invertIfNegative val="0"/>
            <c:bubble3D val="0"/>
            <c:extLst>
              <c:ext xmlns:c16="http://schemas.microsoft.com/office/drawing/2014/chart" uri="{C3380CC4-5D6E-409C-BE32-E72D297353CC}">
                <c16:uniqueId val="{00000002-4690-4849-A4CC-B39D17338020}"/>
              </c:ext>
            </c:extLst>
          </c:dPt>
          <c:dPt>
            <c:idx val="2"/>
            <c:invertIfNegative val="0"/>
            <c:bubble3D val="0"/>
            <c:extLst>
              <c:ext xmlns:c16="http://schemas.microsoft.com/office/drawing/2014/chart" uri="{C3380CC4-5D6E-409C-BE32-E72D297353CC}">
                <c16:uniqueId val="{00000003-4690-4849-A4CC-B39D17338020}"/>
              </c:ext>
            </c:extLst>
          </c:dPt>
          <c:dPt>
            <c:idx val="3"/>
            <c:invertIfNegative val="0"/>
            <c:bubble3D val="0"/>
            <c:extLst>
              <c:ext xmlns:c16="http://schemas.microsoft.com/office/drawing/2014/chart" uri="{C3380CC4-5D6E-409C-BE32-E72D297353CC}">
                <c16:uniqueId val="{00000004-4690-4849-A4CC-B39D17338020}"/>
              </c:ext>
            </c:extLst>
          </c:dPt>
          <c:dPt>
            <c:idx val="5"/>
            <c:invertIfNegative val="0"/>
            <c:bubble3D val="0"/>
            <c:extLst>
              <c:ext xmlns:c16="http://schemas.microsoft.com/office/drawing/2014/chart" uri="{C3380CC4-5D6E-409C-BE32-E72D297353CC}">
                <c16:uniqueId val="{00000005-4690-4849-A4CC-B39D17338020}"/>
              </c:ext>
            </c:extLst>
          </c:dPt>
          <c:dLbls>
            <c:spPr>
              <a:noFill/>
              <a:ln>
                <a:noFill/>
              </a:ln>
              <a:effectLst/>
            </c:spPr>
            <c:txPr>
              <a:bodyPr wrap="square" lIns="38100" tIns="19050" rIns="38100" bIns="19050" anchor="ctr">
                <a:spAutoFit/>
              </a:bodyPr>
              <a:lstStyle/>
              <a:p>
                <a:pPr>
                  <a:defRPr sz="700" b="1">
                    <a:solidFill>
                      <a:schemeClr val="tx1"/>
                    </a:solidFill>
                    <a:latin typeface="Arial Narrow" panose="020B0606020202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0.00%</c:formatCode>
                <c:ptCount val="6"/>
                <c:pt idx="0">
                  <c:v>1.1299999999999999E-2</c:v>
                </c:pt>
                <c:pt idx="1">
                  <c:v>1.0200000000000001E-2</c:v>
                </c:pt>
                <c:pt idx="2">
                  <c:v>1.8800000000000001E-2</c:v>
                </c:pt>
                <c:pt idx="3">
                  <c:v>3.7400000000000003E-2</c:v>
                </c:pt>
                <c:pt idx="4" formatCode="0.0%">
                  <c:v>8.6999999999999994E-2</c:v>
                </c:pt>
                <c:pt idx="5" formatCode="0.0%">
                  <c:v>0.125</c:v>
                </c:pt>
              </c:numCache>
            </c:numRef>
          </c:val>
          <c:extLst>
            <c:ext xmlns:c16="http://schemas.microsoft.com/office/drawing/2014/chart" uri="{C3380CC4-5D6E-409C-BE32-E72D297353CC}">
              <c16:uniqueId val="{00000006-4690-4849-A4CC-B39D17338020}"/>
            </c:ext>
          </c:extLst>
        </c:ser>
        <c:ser>
          <c:idx val="1"/>
          <c:order val="1"/>
          <c:tx>
            <c:strRef>
              <c:f>Sheet1!$C$1</c:f>
              <c:strCache>
                <c:ptCount val="1"/>
                <c:pt idx="0">
                  <c:v>Series 2</c:v>
                </c:pt>
              </c:strCache>
            </c:strRef>
          </c:tx>
          <c:spPr>
            <a:solidFill>
              <a:srgbClr val="BFBFBF">
                <a:alpha val="60000"/>
              </a:srgbClr>
            </a:solidFill>
          </c:spPr>
          <c:invertIfNegative val="0"/>
          <c:dPt>
            <c:idx val="0"/>
            <c:invertIfNegative val="0"/>
            <c:bubble3D val="0"/>
            <c:extLst>
              <c:ext xmlns:c16="http://schemas.microsoft.com/office/drawing/2014/chart" uri="{C3380CC4-5D6E-409C-BE32-E72D297353CC}">
                <c16:uniqueId val="{00000007-4690-4849-A4CC-B39D17338020}"/>
              </c:ext>
            </c:extLst>
          </c:dPt>
          <c:dPt>
            <c:idx val="1"/>
            <c:invertIfNegative val="0"/>
            <c:bubble3D val="0"/>
            <c:extLst>
              <c:ext xmlns:c16="http://schemas.microsoft.com/office/drawing/2014/chart" uri="{C3380CC4-5D6E-409C-BE32-E72D297353CC}">
                <c16:uniqueId val="{00000008-4690-4849-A4CC-B39D17338020}"/>
              </c:ext>
            </c:extLst>
          </c:dPt>
          <c:dPt>
            <c:idx val="2"/>
            <c:invertIfNegative val="0"/>
            <c:bubble3D val="0"/>
            <c:extLst>
              <c:ext xmlns:c16="http://schemas.microsoft.com/office/drawing/2014/chart" uri="{C3380CC4-5D6E-409C-BE32-E72D297353CC}">
                <c16:uniqueId val="{00000009-4690-4849-A4CC-B39D17338020}"/>
              </c:ext>
            </c:extLst>
          </c:dPt>
          <c:dPt>
            <c:idx val="3"/>
            <c:invertIfNegative val="0"/>
            <c:bubble3D val="0"/>
            <c:extLst>
              <c:ext xmlns:c16="http://schemas.microsoft.com/office/drawing/2014/chart" uri="{C3380CC4-5D6E-409C-BE32-E72D297353CC}">
                <c16:uniqueId val="{0000000A-4690-4849-A4CC-B39D17338020}"/>
              </c:ext>
            </c:extLst>
          </c:dPt>
          <c:cat>
            <c:numRef>
              <c:f>Sheet1!$A$2:$A$7</c:f>
              <c:numCache>
                <c:formatCode>General</c:formatCode>
                <c:ptCount val="6"/>
                <c:pt idx="0">
                  <c:v>0</c:v>
                </c:pt>
                <c:pt idx="1">
                  <c:v>1</c:v>
                </c:pt>
                <c:pt idx="2">
                  <c:v>2</c:v>
                </c:pt>
                <c:pt idx="3">
                  <c:v>3</c:v>
                </c:pt>
                <c:pt idx="4">
                  <c:v>4</c:v>
                </c:pt>
                <c:pt idx="5">
                  <c:v>5</c:v>
                </c:pt>
              </c:numCache>
            </c:numRef>
          </c:cat>
          <c:val>
            <c:numRef>
              <c:f>Sheet1!$C$2:$C$7</c:f>
              <c:numCache>
                <c:formatCode>0.00%</c:formatCode>
                <c:ptCount val="6"/>
                <c:pt idx="0" formatCode="0.0%">
                  <c:v>0.98870000000000002</c:v>
                </c:pt>
                <c:pt idx="1">
                  <c:v>0.98980000000000001</c:v>
                </c:pt>
                <c:pt idx="2">
                  <c:v>0.98119999999999996</c:v>
                </c:pt>
                <c:pt idx="3">
                  <c:v>0.96260000000000001</c:v>
                </c:pt>
                <c:pt idx="4" formatCode="0.0%">
                  <c:v>0.91300000000000003</c:v>
                </c:pt>
                <c:pt idx="5" formatCode="0.0%">
                  <c:v>0.875</c:v>
                </c:pt>
              </c:numCache>
            </c:numRef>
          </c:val>
          <c:extLst>
            <c:ext xmlns:c16="http://schemas.microsoft.com/office/drawing/2014/chart" uri="{C3380CC4-5D6E-409C-BE32-E72D297353CC}">
              <c16:uniqueId val="{0000000B-4690-4849-A4CC-B39D17338020}"/>
            </c:ext>
          </c:extLst>
        </c:ser>
        <c:dLbls>
          <c:showLegendKey val="0"/>
          <c:showVal val="0"/>
          <c:showCatName val="0"/>
          <c:showSerName val="0"/>
          <c:showPercent val="0"/>
          <c:showBubbleSize val="0"/>
        </c:dLbls>
        <c:gapWidth val="135"/>
        <c:gapDepth val="226"/>
        <c:shape val="cylinder"/>
        <c:axId val="-2067361528"/>
        <c:axId val="-2067358424"/>
        <c:axId val="0"/>
      </c:bar3DChart>
      <c:catAx>
        <c:axId val="-2067361528"/>
        <c:scaling>
          <c:orientation val="minMax"/>
        </c:scaling>
        <c:delete val="0"/>
        <c:axPos val="b"/>
        <c:numFmt formatCode="General" sourceLinked="0"/>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58424"/>
        <c:crosses val="autoZero"/>
        <c:auto val="1"/>
        <c:lblAlgn val="ctr"/>
        <c:lblOffset val="100"/>
        <c:noMultiLvlLbl val="0"/>
      </c:catAx>
      <c:valAx>
        <c:axId val="-2067358424"/>
        <c:scaling>
          <c:orientation val="minMax"/>
          <c:max val="0.2"/>
          <c:min val="0"/>
        </c:scaling>
        <c:delete val="0"/>
        <c:axPos val="l"/>
        <c:numFmt formatCode="0%" sourceLinked="1"/>
        <c:majorTickMark val="out"/>
        <c:minorTickMark val="none"/>
        <c:tickLblPos val="nextTo"/>
        <c:txPr>
          <a:bodyPr/>
          <a:lstStyle/>
          <a:p>
            <a:pPr>
              <a:defRPr sz="1200" b="1">
                <a:solidFill>
                  <a:schemeClr val="tx1">
                    <a:lumMod val="85000"/>
                    <a:lumOff val="15000"/>
                  </a:schemeClr>
                </a:solidFill>
                <a:latin typeface="Arial Narrow" panose="020B0606020202030204" pitchFamily="34" charset="0"/>
              </a:defRPr>
            </a:pPr>
            <a:endParaRPr lang="en-US"/>
          </a:p>
        </c:txPr>
        <c:crossAx val="-2067361528"/>
        <c:crosses val="autoZero"/>
        <c:crossBetween val="between"/>
        <c:majorUnit val="0.05"/>
      </c:valAx>
    </c:plotArea>
    <c:plotVisOnly val="1"/>
    <c:dispBlanksAs val="gap"/>
    <c:showDLblsOverMax val="0"/>
  </c:chart>
  <c:txPr>
    <a:bodyPr/>
    <a:lstStyle/>
    <a:p>
      <a:pPr>
        <a:defRPr sz="1100">
          <a:solidFill>
            <a:schemeClr val="tx1">
              <a:lumMod val="50000"/>
              <a:lumOff val="50000"/>
            </a:schemeClr>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tctmd.com/news/navigate-esus-rivaroxaban-fails-prevent-more-recurrent-cryptogenic-strokes-aspiri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endParaRPr lang="en-CA" sz="1800" b="1" dirty="0">
              <a:solidFill>
                <a:prstClr val="black"/>
              </a:solidFill>
              <a:latin typeface="Arial Narrow" panose="020B0606020202030204" pitchFamily="34" charset="0"/>
              <a:cs typeface="Candara"/>
            </a:endParaRPr>
          </a:p>
          <a:p>
            <a:endParaRPr lang="en-CA" altLang="en-US" sz="1200" b="1" dirty="0"/>
          </a:p>
          <a:p>
            <a:pPr marL="79919" marR="84783" defTabSz="959023">
              <a:lnSpc>
                <a:spcPts val="964"/>
              </a:lnSpc>
              <a:spcBef>
                <a:spcPts val="451"/>
              </a:spcBef>
              <a:defRPr/>
            </a:pPr>
            <a:r>
              <a:rPr lang="en-CA" sz="1200" spc="30" dirty="0">
                <a:solidFill>
                  <a:srgbClr val="363435"/>
                </a:solidFill>
                <a:latin typeface="Times New Roman"/>
                <a:cs typeface="Times New Roman"/>
              </a:rPr>
              <a:t>A</a:t>
            </a:r>
            <a:r>
              <a:rPr lang="en-CA" sz="1200" spc="-4"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9" dirty="0">
                <a:solidFill>
                  <a:srgbClr val="363435"/>
                </a:solidFill>
                <a:latin typeface="Times New Roman"/>
                <a:cs typeface="Times New Roman"/>
              </a:rPr>
              <a:t> </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a</a:t>
            </a:r>
            <a:r>
              <a:rPr lang="en-CA" sz="1200" spc="41" dirty="0">
                <a:solidFill>
                  <a:srgbClr val="363435"/>
                </a:solidFill>
                <a:latin typeface="Times New Roman"/>
                <a:cs typeface="Times New Roman"/>
              </a:rPr>
              <a:t>t</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e</a:t>
            </a:r>
            <a:r>
              <a:rPr lang="en-CA" sz="1200" spc="-9" dirty="0">
                <a:solidFill>
                  <a:srgbClr val="363435"/>
                </a:solidFill>
                <a:latin typeface="Times New Roman"/>
                <a:cs typeface="Times New Roman"/>
              </a:rPr>
              <a:t>n</a:t>
            </a:r>
            <a:r>
              <a:rPr lang="en-CA" sz="1200" spc="30"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163" dirty="0">
                <a:solidFill>
                  <a:srgbClr val="363435"/>
                </a:solidFill>
                <a:latin typeface="Times New Roman"/>
                <a:cs typeface="Times New Roman"/>
              </a:rPr>
              <a:t> </a:t>
            </a:r>
            <a:r>
              <a:rPr lang="en-CA" sz="1200" spc="26"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41"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50"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36"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ec</a:t>
            </a:r>
            <a:r>
              <a:rPr lang="en-CA" sz="1200" dirty="0">
                <a:solidFill>
                  <a:srgbClr val="363435"/>
                </a:solidFill>
                <a:latin typeface="Times New Roman"/>
                <a:cs typeface="Times New Roman"/>
              </a:rPr>
              <a:t>e</a:t>
            </a:r>
            <a:r>
              <a:rPr lang="en-CA" sz="1200" spc="-9"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84" dirty="0">
                <a:solidFill>
                  <a:srgbClr val="363435"/>
                </a:solidFill>
                <a:latin typeface="Times New Roman"/>
                <a:cs typeface="Times New Roman"/>
              </a:rPr>
              <a:t> </a:t>
            </a:r>
            <a:r>
              <a:rPr lang="en-CA" sz="1200" spc="4" dirty="0">
                <a:solidFill>
                  <a:srgbClr val="363435"/>
                </a:solidFill>
                <a:latin typeface="Times New Roman"/>
                <a:cs typeface="Times New Roman"/>
              </a:rPr>
              <a:t>c</a:t>
            </a:r>
            <a:r>
              <a:rPr lang="en-CA" sz="1200" spc="52" dirty="0">
                <a:solidFill>
                  <a:srgbClr val="363435"/>
                </a:solidFill>
                <a:latin typeface="Times New Roman"/>
                <a:cs typeface="Times New Roman"/>
              </a:rPr>
              <a:t>r</a:t>
            </a:r>
            <a:r>
              <a:rPr lang="en-CA" sz="1200" spc="36" dirty="0">
                <a:solidFill>
                  <a:srgbClr val="363435"/>
                </a:solidFill>
                <a:latin typeface="Times New Roman"/>
                <a:cs typeface="Times New Roman"/>
              </a:rPr>
              <a:t>y</a:t>
            </a:r>
            <a:r>
              <a:rPr lang="en-CA" sz="1200" dirty="0">
                <a:solidFill>
                  <a:srgbClr val="363435"/>
                </a:solidFill>
                <a:latin typeface="Times New Roman"/>
                <a:cs typeface="Times New Roman"/>
              </a:rPr>
              <a:t>p</a:t>
            </a:r>
            <a:r>
              <a:rPr lang="en-CA" sz="1200" spc="26"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e</a:t>
            </a:r>
            <a:r>
              <a:rPr lang="en-CA" sz="1200" spc="2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c</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s</a:t>
            </a:r>
            <a:r>
              <a:rPr lang="en-CA" sz="1200" spc="41" dirty="0">
                <a:solidFill>
                  <a:srgbClr val="363435"/>
                </a:solidFill>
                <a:latin typeface="Times New Roman"/>
                <a:cs typeface="Times New Roman"/>
              </a:rPr>
              <a:t>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ok</a:t>
            </a:r>
            <a:r>
              <a:rPr lang="en-CA" sz="1200" dirty="0">
                <a:solidFill>
                  <a:srgbClr val="363435"/>
                </a:solidFill>
                <a:latin typeface="Times New Roman"/>
                <a:cs typeface="Times New Roman"/>
              </a:rPr>
              <a:t>e</a:t>
            </a:r>
            <a:r>
              <a:rPr lang="en-CA" sz="1200" spc="115"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71" dirty="0">
                <a:solidFill>
                  <a:srgbClr val="363435"/>
                </a:solidFill>
                <a:latin typeface="Times New Roman"/>
                <a:cs typeface="Times New Roman"/>
              </a:rPr>
              <a:t> </a:t>
            </a:r>
            <a:r>
              <a:rPr lang="en-CA" sz="1200" spc="14" dirty="0">
                <a:solidFill>
                  <a:srgbClr val="363435"/>
                </a:solidFill>
                <a:latin typeface="Times New Roman"/>
                <a:cs typeface="Times New Roman"/>
              </a:rPr>
              <a:t>T</a:t>
            </a:r>
            <a:r>
              <a:rPr lang="en-CA" sz="1200" spc="27" dirty="0">
                <a:solidFill>
                  <a:srgbClr val="363435"/>
                </a:solidFill>
                <a:latin typeface="Times New Roman"/>
                <a:cs typeface="Times New Roman"/>
              </a:rPr>
              <a:t>I</a:t>
            </a:r>
            <a:r>
              <a:rPr lang="en-CA" sz="1200" dirty="0">
                <a:solidFill>
                  <a:srgbClr val="363435"/>
                </a:solidFill>
                <a:latin typeface="Times New Roman"/>
                <a:cs typeface="Times New Roman"/>
              </a:rPr>
              <a:t>A</a:t>
            </a:r>
            <a:r>
              <a:rPr lang="en-CA" sz="1200" spc="68" dirty="0">
                <a:solidFill>
                  <a:srgbClr val="363435"/>
                </a:solidFill>
                <a:latin typeface="Times New Roman"/>
                <a:cs typeface="Times New Roman"/>
              </a:rPr>
              <a:t> </a:t>
            </a:r>
            <a:r>
              <a:rPr lang="en-CA" sz="1200" dirty="0">
                <a:solidFill>
                  <a:srgbClr val="363435"/>
                </a:solidFill>
                <a:latin typeface="Times New Roman"/>
                <a:cs typeface="Times New Roman"/>
              </a:rPr>
              <a:t>w</a:t>
            </a:r>
            <a:r>
              <a:rPr lang="en-CA" sz="1200" spc="-4"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51"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e</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 </a:t>
            </a:r>
            <a:r>
              <a:rPr lang="en-CA" sz="1200" spc="-36" dirty="0">
                <a:solidFill>
                  <a:srgbClr val="363435"/>
                </a:solidFill>
                <a:latin typeface="Times New Roman"/>
                <a:cs typeface="Times New Roman"/>
              </a:rPr>
              <a:t>5</a:t>
            </a:r>
            <a:r>
              <a:rPr lang="en-CA" sz="1200" dirty="0">
                <a:solidFill>
                  <a:srgbClr val="363435"/>
                </a:solidFill>
                <a:latin typeface="Times New Roman"/>
                <a:cs typeface="Times New Roman"/>
              </a:rPr>
              <a:t>5</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y</a:t>
            </a:r>
            <a:r>
              <a:rPr lang="en-CA" sz="1200" spc="20" dirty="0">
                <a:solidFill>
                  <a:srgbClr val="363435"/>
                </a:solidFill>
                <a:latin typeface="Times New Roman"/>
                <a:cs typeface="Times New Roman"/>
              </a:rPr>
              <a:t>e</a:t>
            </a:r>
            <a:r>
              <a:rPr lang="en-CA" sz="1200" spc="25" dirty="0">
                <a:solidFill>
                  <a:srgbClr val="363435"/>
                </a:solidFill>
                <a:latin typeface="Times New Roman"/>
                <a:cs typeface="Times New Roman"/>
              </a:rPr>
              <a:t>a</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s</a:t>
            </a:r>
            <a:r>
              <a:rPr lang="en-CA" sz="1200" spc="5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 a</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e</a:t>
            </a:r>
            <a:r>
              <a:rPr lang="en-CA" sz="1200" spc="100"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34" dirty="0">
                <a:solidFill>
                  <a:srgbClr val="363435"/>
                </a:solidFill>
                <a:latin typeface="Times New Roman"/>
                <a:cs typeface="Times New Roman"/>
              </a:rPr>
              <a:t> </a:t>
            </a:r>
            <a:r>
              <a:rPr lang="en-CA" sz="1200" spc="-15" dirty="0">
                <a:solidFill>
                  <a:srgbClr val="363435"/>
                </a:solidFill>
                <a:latin typeface="Times New Roman"/>
                <a:cs typeface="Times New Roman"/>
              </a:rPr>
              <a:t>ol</a:t>
            </a:r>
            <a:r>
              <a:rPr lang="en-CA" sz="1200" spc="-9" dirty="0">
                <a:solidFill>
                  <a:srgbClr val="363435"/>
                </a:solidFill>
                <a:latin typeface="Times New Roman"/>
                <a:cs typeface="Times New Roman"/>
              </a:rPr>
              <a:t>de</a:t>
            </a:r>
            <a:r>
              <a:rPr lang="en-CA" sz="1200" spc="-36" dirty="0">
                <a:solidFill>
                  <a:srgbClr val="363435"/>
                </a:solidFill>
                <a:latin typeface="Times New Roman"/>
                <a:cs typeface="Times New Roman"/>
              </a:rPr>
              <a:t>r</a:t>
            </a:r>
            <a:r>
              <a:rPr lang="en-CA" sz="1200" dirty="0">
                <a:solidFill>
                  <a:srgbClr val="363435"/>
                </a:solidFill>
                <a:latin typeface="Times New Roman"/>
                <a:cs typeface="Times New Roman"/>
              </a:rPr>
              <a:t>,</a:t>
            </a:r>
            <a:r>
              <a:rPr lang="en-CA" sz="1200" spc="145" dirty="0">
                <a:solidFill>
                  <a:srgbClr val="363435"/>
                </a:solidFill>
                <a:latin typeface="Times New Roman"/>
                <a:cs typeface="Times New Roman"/>
              </a:rPr>
              <a:t> </a:t>
            </a:r>
            <a:r>
              <a:rPr lang="en-CA" sz="1200" spc="-4" dirty="0">
                <a:solidFill>
                  <a:srgbClr val="363435"/>
                </a:solidFill>
                <a:latin typeface="Times New Roman"/>
                <a:cs typeface="Times New Roman"/>
              </a:rPr>
              <a:t>p</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r</a:t>
            </a:r>
            <a:r>
              <a:rPr lang="en-CA" sz="1200" spc="-20" dirty="0">
                <a:solidFill>
                  <a:srgbClr val="363435"/>
                </a:solidFill>
                <a:latin typeface="Times New Roman"/>
                <a:cs typeface="Times New Roman"/>
              </a:rPr>
              <a:t>o</a:t>
            </a:r>
            <a:r>
              <a:rPr lang="en-CA" sz="1200" spc="30" dirty="0">
                <a:solidFill>
                  <a:srgbClr val="363435"/>
                </a:solidFill>
                <a:latin typeface="Times New Roman"/>
                <a:cs typeface="Times New Roman"/>
              </a:rPr>
              <a:t>x</a:t>
            </a:r>
            <a:r>
              <a:rPr lang="en-CA" sz="1200" dirty="0">
                <a:solidFill>
                  <a:srgbClr val="363435"/>
                </a:solidFill>
                <a:latin typeface="Times New Roman"/>
                <a:cs typeface="Times New Roman"/>
              </a:rPr>
              <a:t>y</a:t>
            </a:r>
            <a:r>
              <a:rPr lang="en-CA" sz="1200" spc="-15" dirty="0">
                <a:solidFill>
                  <a:srgbClr val="363435"/>
                </a:solidFill>
                <a:latin typeface="Times New Roman"/>
                <a:cs typeface="Times New Roman"/>
              </a:rPr>
              <a:t>s</a:t>
            </a:r>
            <a:r>
              <a:rPr lang="en-CA" sz="1200" spc="4" dirty="0">
                <a:solidFill>
                  <a:srgbClr val="363435"/>
                </a:solidFill>
                <a:latin typeface="Times New Roman"/>
                <a:cs typeface="Times New Roman"/>
              </a:rPr>
              <a:t>m</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72"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30"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112"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9" dirty="0" err="1">
                <a:solidFill>
                  <a:srgbClr val="363435"/>
                </a:solidFill>
                <a:latin typeface="Times New Roman"/>
                <a:cs typeface="Times New Roman"/>
              </a:rPr>
              <a:t>i</a:t>
            </a:r>
            <a:r>
              <a:rPr lang="en-CA" sz="1200" spc="-15" dirty="0" err="1">
                <a:solidFill>
                  <a:srgbClr val="363435"/>
                </a:solidFill>
                <a:latin typeface="Times New Roman"/>
                <a:cs typeface="Times New Roman"/>
              </a:rPr>
              <a:t>b</a:t>
            </a:r>
            <a:r>
              <a:rPr lang="en-CA" sz="1200" spc="9" dirty="0" err="1">
                <a:solidFill>
                  <a:srgbClr val="363435"/>
                </a:solidFill>
                <a:latin typeface="Times New Roman"/>
                <a:cs typeface="Times New Roman"/>
              </a:rPr>
              <a:t>r</a:t>
            </a:r>
            <a:r>
              <a:rPr lang="en-CA" sz="1200" spc="15" dirty="0" err="1">
                <a:solidFill>
                  <a:srgbClr val="363435"/>
                </a:solidFill>
                <a:latin typeface="Times New Roman"/>
                <a:cs typeface="Times New Roman"/>
              </a:rPr>
              <a:t>il</a:t>
            </a:r>
            <a:r>
              <a:rPr lang="en-CA" sz="1200" spc="4" dirty="0" err="1">
                <a:solidFill>
                  <a:srgbClr val="363435"/>
                </a:solidFill>
                <a:latin typeface="Times New Roman"/>
                <a:cs typeface="Times New Roman"/>
              </a:rPr>
              <a:t>l</a:t>
            </a:r>
            <a:r>
              <a:rPr lang="en-CA" sz="1200" spc="-9" dirty="0" err="1">
                <a:solidFill>
                  <a:srgbClr val="363435"/>
                </a:solidFill>
                <a:latin typeface="Times New Roman"/>
                <a:cs typeface="Times New Roman"/>
              </a:rPr>
              <a:t>a</a:t>
            </a:r>
            <a:r>
              <a:rPr lang="en-CA" sz="1200" spc="30" dirty="0" err="1">
                <a:solidFill>
                  <a:srgbClr val="363435"/>
                </a:solidFill>
                <a:latin typeface="Times New Roman"/>
                <a:cs typeface="Times New Roman"/>
              </a:rPr>
              <a:t>t</a:t>
            </a:r>
            <a:r>
              <a:rPr lang="en-CA" sz="1200" spc="-15" dirty="0" err="1">
                <a:solidFill>
                  <a:srgbClr val="363435"/>
                </a:solidFill>
                <a:latin typeface="Times New Roman"/>
                <a:cs typeface="Times New Roman"/>
              </a:rPr>
              <a:t>io</a:t>
            </a:r>
            <a:r>
              <a:rPr lang="en-CA" sz="1200" dirty="0" err="1">
                <a:solidFill>
                  <a:srgbClr val="363435"/>
                </a:solidFill>
                <a:latin typeface="Times New Roman"/>
                <a:cs typeface="Times New Roman"/>
              </a:rPr>
              <a:t>n</a:t>
            </a:r>
            <a:r>
              <a:rPr lang="en-CA" sz="1200" spc="165"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dirty="0">
                <a:solidFill>
                  <a:srgbClr val="363435"/>
                </a:solidFill>
                <a:latin typeface="Times New Roman"/>
                <a:cs typeface="Times New Roman"/>
              </a:rPr>
              <a:t>as</a:t>
            </a:r>
            <a:r>
              <a:rPr lang="en-CA" sz="1200" spc="64" dirty="0">
                <a:solidFill>
                  <a:srgbClr val="363435"/>
                </a:solidFill>
                <a:latin typeface="Times New Roman"/>
                <a:cs typeface="Times New Roman"/>
              </a:rPr>
              <a:t> </a:t>
            </a:r>
            <a:r>
              <a:rPr lang="en-CA" sz="1200" dirty="0">
                <a:solidFill>
                  <a:srgbClr val="363435"/>
                </a:solidFill>
                <a:latin typeface="Times New Roman"/>
                <a:cs typeface="Times New Roman"/>
              </a:rPr>
              <a:t>c</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m</a:t>
            </a:r>
            <a:r>
              <a:rPr lang="en-CA" sz="1200" spc="-15" dirty="0">
                <a:solidFill>
                  <a:srgbClr val="363435"/>
                </a:solidFill>
                <a:latin typeface="Times New Roman"/>
                <a:cs typeface="Times New Roman"/>
              </a:rPr>
              <a:t>mon</a:t>
            </a:r>
            <a:r>
              <a:rPr lang="en-CA" sz="1200" dirty="0">
                <a:solidFill>
                  <a:srgbClr val="363435"/>
                </a:solidFill>
                <a:latin typeface="Times New Roman"/>
                <a:cs typeface="Times New Roman"/>
              </a:rPr>
              <a:t>.</a:t>
            </a:r>
            <a:r>
              <a:rPr lang="en-CA" sz="1200" spc="238" dirty="0">
                <a:solidFill>
                  <a:srgbClr val="363435"/>
                </a:solidFill>
                <a:latin typeface="Times New Roman"/>
                <a:cs typeface="Times New Roman"/>
              </a:rPr>
              <a:t> </a:t>
            </a:r>
            <a:r>
              <a:rPr lang="en-CA" sz="1200" spc="-30" dirty="0" err="1">
                <a:solidFill>
                  <a:srgbClr val="363435"/>
                </a:solidFill>
                <a:latin typeface="Times New Roman"/>
                <a:cs typeface="Times New Roman"/>
              </a:rPr>
              <a:t>N</a:t>
            </a:r>
            <a:r>
              <a:rPr lang="en-CA" sz="1200" spc="-15" dirty="0" err="1">
                <a:solidFill>
                  <a:srgbClr val="363435"/>
                </a:solidFill>
                <a:latin typeface="Times New Roman"/>
                <a:cs typeface="Times New Roman"/>
              </a:rPr>
              <a:t>o</a:t>
            </a:r>
            <a:r>
              <a:rPr lang="en-CA" sz="1200" spc="9" dirty="0" err="1">
                <a:solidFill>
                  <a:srgbClr val="363435"/>
                </a:solidFill>
                <a:latin typeface="Times New Roman"/>
                <a:cs typeface="Times New Roman"/>
              </a:rPr>
              <a:t>ni</a:t>
            </a:r>
            <a:r>
              <a:rPr lang="en-CA" sz="1200" spc="-9" dirty="0" err="1">
                <a:solidFill>
                  <a:srgbClr val="363435"/>
                </a:solidFill>
                <a:latin typeface="Times New Roman"/>
                <a:cs typeface="Times New Roman"/>
              </a:rPr>
              <a:t>nv</a:t>
            </a:r>
            <a:r>
              <a:rPr lang="en-CA" sz="1200" dirty="0" err="1">
                <a:solidFill>
                  <a:srgbClr val="363435"/>
                </a:solidFill>
                <a:latin typeface="Times New Roman"/>
                <a:cs typeface="Times New Roman"/>
              </a:rPr>
              <a:t>a</a:t>
            </a:r>
            <a:r>
              <a:rPr lang="en-CA" sz="1200" spc="-15" dirty="0" err="1">
                <a:solidFill>
                  <a:srgbClr val="363435"/>
                </a:solidFill>
                <a:latin typeface="Times New Roman"/>
                <a:cs typeface="Times New Roman"/>
              </a:rPr>
              <a:t>s</a:t>
            </a:r>
            <a:r>
              <a:rPr lang="en-CA" sz="1200" dirty="0" err="1">
                <a:solidFill>
                  <a:srgbClr val="363435"/>
                </a:solidFill>
                <a:latin typeface="Times New Roman"/>
                <a:cs typeface="Times New Roman"/>
              </a:rPr>
              <a:t>i</a:t>
            </a:r>
            <a:r>
              <a:rPr lang="en-CA" sz="1200" spc="-15" dirty="0" err="1">
                <a:solidFill>
                  <a:srgbClr val="363435"/>
                </a:solidFill>
                <a:latin typeface="Times New Roman"/>
                <a:cs typeface="Times New Roman"/>
              </a:rPr>
              <a:t>v</a:t>
            </a:r>
            <a:r>
              <a:rPr lang="en-CA" sz="1200" dirty="0" err="1">
                <a:solidFill>
                  <a:srgbClr val="363435"/>
                </a:solidFill>
                <a:latin typeface="Times New Roman"/>
                <a:cs typeface="Times New Roman"/>
              </a:rPr>
              <a:t>e</a:t>
            </a:r>
            <a:r>
              <a:rPr lang="en-CA" sz="1200" spc="72"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9" dirty="0">
                <a:solidFill>
                  <a:srgbClr val="363435"/>
                </a:solidFill>
                <a:latin typeface="Times New Roman"/>
                <a:cs typeface="Times New Roman"/>
              </a:rPr>
              <a:t>m</a:t>
            </a:r>
            <a:r>
              <a:rPr lang="en-CA" sz="1200" spc="-15" dirty="0">
                <a:solidFill>
                  <a:srgbClr val="363435"/>
                </a:solidFill>
                <a:latin typeface="Times New Roman"/>
                <a:cs typeface="Times New Roman"/>
              </a:rPr>
              <a:t>b</a:t>
            </a:r>
            <a:r>
              <a:rPr lang="en-CA" sz="1200" spc="15" dirty="0">
                <a:solidFill>
                  <a:srgbClr val="363435"/>
                </a:solidFill>
                <a:latin typeface="Times New Roman"/>
                <a:cs typeface="Times New Roman"/>
              </a:rPr>
              <a:t>u</a:t>
            </a:r>
            <a:r>
              <a:rPr lang="en-CA" sz="1200" spc="4" dirty="0">
                <a:solidFill>
                  <a:srgbClr val="363435"/>
                </a:solidFill>
                <a:latin typeface="Times New Roman"/>
                <a:cs typeface="Times New Roman"/>
              </a:rPr>
              <a:t>l</a:t>
            </a:r>
            <a:r>
              <a:rPr lang="en-CA" sz="1200" spc="-26" dirty="0">
                <a:solidFill>
                  <a:srgbClr val="363435"/>
                </a:solidFill>
                <a:latin typeface="Times New Roman"/>
                <a:cs typeface="Times New Roman"/>
              </a:rPr>
              <a:t>a</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39" dirty="0">
                <a:solidFill>
                  <a:srgbClr val="363435"/>
                </a:solidFill>
                <a:latin typeface="Times New Roman"/>
                <a:cs typeface="Times New Roman"/>
              </a:rPr>
              <a:t>r</a:t>
            </a:r>
            <a:r>
              <a:rPr lang="en-CA" sz="1200" dirty="0">
                <a:solidFill>
                  <a:srgbClr val="363435"/>
                </a:solidFill>
                <a:latin typeface="Times New Roman"/>
                <a:cs typeface="Times New Roman"/>
              </a:rPr>
              <a:t>y</a:t>
            </a:r>
            <a:r>
              <a:rPr lang="en-CA" sz="1200" spc="42" dirty="0">
                <a:solidFill>
                  <a:srgbClr val="363435"/>
                </a:solidFill>
                <a:latin typeface="Times New Roman"/>
                <a:cs typeface="Times New Roman"/>
              </a:rPr>
              <a:t> </a:t>
            </a:r>
            <a:r>
              <a:rPr lang="en-CA" sz="1200" spc="-19" dirty="0">
                <a:solidFill>
                  <a:srgbClr val="363435"/>
                </a:solidFill>
                <a:latin typeface="Times New Roman"/>
                <a:cs typeface="Times New Roman"/>
              </a:rPr>
              <a:t>E</a:t>
            </a:r>
            <a:r>
              <a:rPr lang="en-CA" sz="1200" spc="-15"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38"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5" dirty="0">
                <a:solidFill>
                  <a:srgbClr val="363435"/>
                </a:solidFill>
                <a:latin typeface="Times New Roman"/>
                <a:cs typeface="Times New Roman"/>
              </a:rPr>
              <a:t> </a:t>
            </a:r>
            <a:r>
              <a:rPr lang="en-CA" sz="1200" spc="-4" dirty="0">
                <a:solidFill>
                  <a:srgbClr val="363435"/>
                </a:solidFill>
                <a:latin typeface="Times New Roman"/>
                <a:cs typeface="Times New Roman"/>
              </a:rPr>
              <a:t>f</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16" dirty="0">
                <a:solidFill>
                  <a:srgbClr val="363435"/>
                </a:solidFill>
                <a:latin typeface="Times New Roman"/>
                <a:cs typeface="Times New Roman"/>
              </a:rPr>
              <a:t> </a:t>
            </a:r>
            <a:r>
              <a:rPr lang="en-CA" sz="1200" spc="36" dirty="0">
                <a:solidFill>
                  <a:srgbClr val="363435"/>
                </a:solidFill>
                <a:latin typeface="Times New Roman"/>
                <a:cs typeface="Times New Roman"/>
              </a:rPr>
              <a:t>t</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r</a:t>
            </a:r>
            <a:r>
              <a:rPr lang="en-CA" sz="1200" spc="-4" dirty="0">
                <a:solidFill>
                  <a:srgbClr val="363435"/>
                </a:solidFill>
                <a:latin typeface="Times New Roman"/>
                <a:cs typeface="Times New Roman"/>
              </a:rPr>
              <a:t>ge</a:t>
            </a:r>
            <a:r>
              <a:rPr lang="en-CA" sz="1200" dirty="0">
                <a:solidFill>
                  <a:srgbClr val="363435"/>
                </a:solidFill>
                <a:latin typeface="Times New Roman"/>
                <a:cs typeface="Times New Roman"/>
              </a:rPr>
              <a:t>t</a:t>
            </a:r>
            <a:r>
              <a:rPr lang="en-CA" sz="1200" spc="56"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2" dirty="0">
                <a:solidFill>
                  <a:srgbClr val="363435"/>
                </a:solidFill>
                <a:latin typeface="Times New Roman"/>
                <a:cs typeface="Times New Roman"/>
              </a:rPr>
              <a:t> </a:t>
            </a:r>
            <a:r>
              <a:rPr lang="en-CA" sz="1200" spc="-15" dirty="0">
                <a:solidFill>
                  <a:srgbClr val="363435"/>
                </a:solidFill>
                <a:latin typeface="Times New Roman"/>
                <a:cs typeface="Times New Roman"/>
              </a:rPr>
              <a:t>3</a:t>
            </a:r>
            <a:r>
              <a:rPr lang="en-CA" sz="1200" dirty="0">
                <a:solidFill>
                  <a:srgbClr val="363435"/>
                </a:solidFill>
                <a:latin typeface="Times New Roman"/>
                <a:cs typeface="Times New Roman"/>
              </a:rPr>
              <a:t>0</a:t>
            </a:r>
            <a:r>
              <a:rPr lang="en-CA" sz="1200" spc="-20"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ys</a:t>
            </a:r>
            <a:r>
              <a:rPr lang="en-CA" sz="1200" spc="-4" dirty="0">
                <a:solidFill>
                  <a:srgbClr val="363435"/>
                </a:solidFill>
                <a:latin typeface="Times New Roman"/>
                <a:cs typeface="Times New Roman"/>
              </a:rPr>
              <a:t> </a:t>
            </a:r>
            <a:r>
              <a:rPr lang="en-CA" sz="1200" spc="-15" dirty="0" err="1">
                <a:solidFill>
                  <a:srgbClr val="363435"/>
                </a:solidFill>
                <a:latin typeface="Times New Roman"/>
                <a:cs typeface="Times New Roman"/>
              </a:rPr>
              <a:t>s</a:t>
            </a:r>
            <a:r>
              <a:rPr lang="en-CA" sz="1200" spc="-20" dirty="0" err="1">
                <a:solidFill>
                  <a:srgbClr val="363435"/>
                </a:solidFill>
                <a:latin typeface="Times New Roman"/>
                <a:cs typeface="Times New Roman"/>
              </a:rPr>
              <a:t>i</a:t>
            </a:r>
            <a:r>
              <a:rPr lang="en-CA" sz="1200" spc="15" dirty="0" err="1">
                <a:solidFill>
                  <a:srgbClr val="363435"/>
                </a:solidFill>
                <a:latin typeface="Times New Roman"/>
                <a:cs typeface="Times New Roman"/>
              </a:rPr>
              <a:t>g</a:t>
            </a:r>
            <a:r>
              <a:rPr lang="en-CA" sz="1200" spc="9" dirty="0" err="1">
                <a:solidFill>
                  <a:srgbClr val="363435"/>
                </a:solidFill>
                <a:latin typeface="Times New Roman"/>
                <a:cs typeface="Times New Roman"/>
              </a:rPr>
              <a:t>ni</a:t>
            </a:r>
            <a:r>
              <a:rPr lang="en-CA" sz="1200" dirty="0" err="1">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15" dirty="0" err="1">
                <a:solidFill>
                  <a:srgbClr val="363435"/>
                </a:solidFill>
                <a:latin typeface="Times New Roman"/>
                <a:cs typeface="Times New Roman"/>
              </a:rPr>
              <a:t>i</a:t>
            </a:r>
            <a:r>
              <a:rPr lang="en-CA" sz="1200" spc="15" dirty="0" err="1">
                <a:solidFill>
                  <a:srgbClr val="363435"/>
                </a:solidFill>
                <a:latin typeface="Times New Roman"/>
                <a:cs typeface="Times New Roman"/>
              </a:rPr>
              <a:t>ca</a:t>
            </a:r>
            <a:r>
              <a:rPr lang="en-CA" sz="1200" spc="-20" dirty="0" err="1">
                <a:solidFill>
                  <a:srgbClr val="363435"/>
                </a:solidFill>
                <a:latin typeface="Times New Roman"/>
                <a:cs typeface="Times New Roman"/>
              </a:rPr>
              <a:t>n</a:t>
            </a:r>
            <a:r>
              <a:rPr lang="en-CA" sz="1200" spc="30" dirty="0" err="1">
                <a:solidFill>
                  <a:srgbClr val="363435"/>
                </a:solidFill>
                <a:latin typeface="Times New Roman"/>
                <a:cs typeface="Times New Roman"/>
              </a:rPr>
              <a:t>t</a:t>
            </a:r>
            <a:r>
              <a:rPr lang="en-CA" sz="1200" spc="-4" dirty="0" err="1">
                <a:solidFill>
                  <a:srgbClr val="363435"/>
                </a:solidFill>
                <a:latin typeface="Times New Roman"/>
                <a:cs typeface="Times New Roman"/>
              </a:rPr>
              <a:t>l</a:t>
            </a:r>
            <a:r>
              <a:rPr lang="en-CA" sz="1200" dirty="0" err="1">
                <a:solidFill>
                  <a:srgbClr val="363435"/>
                </a:solidFill>
                <a:latin typeface="Times New Roman"/>
                <a:cs typeface="Times New Roman"/>
              </a:rPr>
              <a:t>y</a:t>
            </a:r>
            <a:r>
              <a:rPr lang="en-CA" sz="1200" spc="6"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spc="-20" dirty="0">
                <a:solidFill>
                  <a:srgbClr val="363435"/>
                </a:solidFill>
                <a:latin typeface="Times New Roman"/>
                <a:cs typeface="Times New Roman"/>
              </a:rPr>
              <a:t>m</a:t>
            </a:r>
            <a:r>
              <a:rPr lang="en-CA" sz="1200" spc="-15" dirty="0">
                <a:solidFill>
                  <a:srgbClr val="363435"/>
                </a:solidFill>
                <a:latin typeface="Times New Roman"/>
                <a:cs typeface="Times New Roman"/>
              </a:rPr>
              <a:t>p</a:t>
            </a:r>
            <a:r>
              <a:rPr lang="en-CA" sz="1200" spc="-4" dirty="0">
                <a:solidFill>
                  <a:srgbClr val="363435"/>
                </a:solidFill>
                <a:latin typeface="Times New Roman"/>
                <a:cs typeface="Times New Roman"/>
              </a:rPr>
              <a:t>ro</a:t>
            </a:r>
            <a:r>
              <a:rPr lang="en-CA" sz="1200" spc="-15" dirty="0">
                <a:solidFill>
                  <a:srgbClr val="363435"/>
                </a:solidFill>
                <a:latin typeface="Times New Roman"/>
                <a:cs typeface="Times New Roman"/>
              </a:rPr>
              <a:t>v</a:t>
            </a:r>
            <a:r>
              <a:rPr lang="en-CA" sz="1200" dirty="0">
                <a:solidFill>
                  <a:srgbClr val="363435"/>
                </a:solidFill>
                <a:latin typeface="Times New Roman"/>
                <a:cs typeface="Times New Roman"/>
              </a:rPr>
              <a:t>ed</a:t>
            </a:r>
            <a:r>
              <a:rPr lang="en-CA" sz="1200" spc="-20"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35"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ec</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io</a:t>
            </a:r>
            <a:r>
              <a:rPr lang="en-CA" sz="1200" dirty="0">
                <a:solidFill>
                  <a:srgbClr val="363435"/>
                </a:solidFill>
                <a:latin typeface="Times New Roman"/>
                <a:cs typeface="Times New Roman"/>
              </a:rPr>
              <a:t>n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4"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30"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65"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9" dirty="0" err="1">
                <a:solidFill>
                  <a:srgbClr val="363435"/>
                </a:solidFill>
                <a:latin typeface="Times New Roman"/>
                <a:cs typeface="Times New Roman"/>
              </a:rPr>
              <a:t>i</a:t>
            </a:r>
            <a:r>
              <a:rPr lang="en-CA" sz="1200" spc="-15" dirty="0" err="1">
                <a:solidFill>
                  <a:srgbClr val="363435"/>
                </a:solidFill>
                <a:latin typeface="Times New Roman"/>
                <a:cs typeface="Times New Roman"/>
              </a:rPr>
              <a:t>b</a:t>
            </a:r>
            <a:r>
              <a:rPr lang="en-CA" sz="1200" spc="9" dirty="0" err="1">
                <a:solidFill>
                  <a:srgbClr val="363435"/>
                </a:solidFill>
                <a:latin typeface="Times New Roman"/>
                <a:cs typeface="Times New Roman"/>
              </a:rPr>
              <a:t>r</a:t>
            </a:r>
            <a:r>
              <a:rPr lang="en-CA" sz="1200" spc="15" dirty="0" err="1">
                <a:solidFill>
                  <a:srgbClr val="363435"/>
                </a:solidFill>
                <a:latin typeface="Times New Roman"/>
                <a:cs typeface="Times New Roman"/>
              </a:rPr>
              <a:t>il</a:t>
            </a:r>
            <a:r>
              <a:rPr lang="en-CA" sz="1200" spc="4" dirty="0" err="1">
                <a:solidFill>
                  <a:srgbClr val="363435"/>
                </a:solidFill>
                <a:latin typeface="Times New Roman"/>
                <a:cs typeface="Times New Roman"/>
              </a:rPr>
              <a:t>l</a:t>
            </a:r>
            <a:r>
              <a:rPr lang="en-CA" sz="1200" spc="-9" dirty="0" err="1">
                <a:solidFill>
                  <a:srgbClr val="363435"/>
                </a:solidFill>
                <a:latin typeface="Times New Roman"/>
                <a:cs typeface="Times New Roman"/>
              </a:rPr>
              <a:t>a</a:t>
            </a:r>
            <a:r>
              <a:rPr lang="en-CA" sz="1200" spc="30" dirty="0" err="1">
                <a:solidFill>
                  <a:srgbClr val="363435"/>
                </a:solidFill>
                <a:latin typeface="Times New Roman"/>
                <a:cs typeface="Times New Roman"/>
              </a:rPr>
              <a:t>t</a:t>
            </a:r>
            <a:r>
              <a:rPr lang="en-CA" sz="1200" spc="-15" dirty="0" err="1">
                <a:solidFill>
                  <a:srgbClr val="363435"/>
                </a:solidFill>
                <a:latin typeface="Times New Roman"/>
                <a:cs typeface="Times New Roman"/>
              </a:rPr>
              <a:t>io</a:t>
            </a:r>
            <a:r>
              <a:rPr lang="en-CA" sz="1200" dirty="0" err="1">
                <a:solidFill>
                  <a:srgbClr val="363435"/>
                </a:solidFill>
                <a:latin typeface="Times New Roman"/>
                <a:cs typeface="Times New Roman"/>
              </a:rPr>
              <a:t>n</a:t>
            </a:r>
            <a:r>
              <a:rPr lang="en-CA" sz="1200" spc="117" dirty="0">
                <a:solidFill>
                  <a:srgbClr val="363435"/>
                </a:solidFill>
                <a:latin typeface="Times New Roman"/>
                <a:cs typeface="Times New Roman"/>
              </a:rPr>
              <a:t> </a:t>
            </a:r>
            <a:r>
              <a:rPr lang="en-CA" sz="1200" spc="-9" dirty="0">
                <a:solidFill>
                  <a:srgbClr val="363435"/>
                </a:solidFill>
                <a:latin typeface="Times New Roman"/>
                <a:cs typeface="Times New Roman"/>
              </a:rPr>
              <a:t>b</a:t>
            </a:r>
            <a:r>
              <a:rPr lang="en-CA" sz="1200" dirty="0">
                <a:solidFill>
                  <a:srgbClr val="363435"/>
                </a:solidFill>
                <a:latin typeface="Times New Roman"/>
                <a:cs typeface="Times New Roman"/>
              </a:rPr>
              <a:t>y</a:t>
            </a:r>
            <a:r>
              <a:rPr lang="en-CA" sz="1200" spc="5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30" dirty="0">
                <a:solidFill>
                  <a:srgbClr val="363435"/>
                </a:solidFill>
                <a:latin typeface="Times New Roman"/>
                <a:cs typeface="Times New Roman"/>
              </a:rPr>
              <a:t> </a:t>
            </a:r>
            <a:r>
              <a:rPr lang="en-CA" sz="1200" spc="4" dirty="0">
                <a:solidFill>
                  <a:srgbClr val="363435"/>
                </a:solidFill>
                <a:latin typeface="Times New Roman"/>
                <a:cs typeface="Times New Roman"/>
              </a:rPr>
              <a:t>f</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c</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58"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4"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98"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4" dirty="0">
                <a:solidFill>
                  <a:srgbClr val="363435"/>
                </a:solidFill>
                <a:latin typeface="Times New Roman"/>
                <a:cs typeface="Times New Roman"/>
              </a:rPr>
              <a:t>h</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n</a:t>
            </a:r>
            <a:r>
              <a:rPr lang="en-CA" sz="1200" spc="137"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dirty="0" err="1">
                <a:solidFill>
                  <a:srgbClr val="363435"/>
                </a:solidFill>
                <a:latin typeface="Times New Roman"/>
                <a:cs typeface="Times New Roman"/>
              </a:rPr>
              <a:t>i</a:t>
            </a:r>
            <a:r>
              <a:rPr lang="en-CA" sz="1200" spc="-14" dirty="0" err="1">
                <a:solidFill>
                  <a:srgbClr val="363435"/>
                </a:solidFill>
                <a:latin typeface="Times New Roman"/>
                <a:cs typeface="Times New Roman"/>
              </a:rPr>
              <a:t>v</a:t>
            </a:r>
            <a:r>
              <a:rPr lang="en-CA" sz="1200" dirty="0" err="1">
                <a:solidFill>
                  <a:srgbClr val="363435"/>
                </a:solidFill>
                <a:latin typeface="Times New Roman"/>
                <a:cs typeface="Times New Roman"/>
              </a:rPr>
              <a:t>e</a:t>
            </a:r>
            <a:r>
              <a:rPr lang="en-CA" sz="1200" spc="61"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15"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93" dirty="0">
                <a:solidFill>
                  <a:srgbClr val="363435"/>
                </a:solidFill>
                <a:latin typeface="Times New Roman"/>
                <a:cs typeface="Times New Roman"/>
              </a:rPr>
              <a:t> </a:t>
            </a:r>
            <a:r>
              <a:rPr lang="en-CA" sz="1200" spc="-15" dirty="0">
                <a:solidFill>
                  <a:srgbClr val="363435"/>
                </a:solidFill>
                <a:latin typeface="Times New Roman"/>
                <a:cs typeface="Times New Roman"/>
              </a:rPr>
              <a:t>n</a:t>
            </a:r>
            <a:r>
              <a:rPr lang="en-CA" sz="1200" spc="9" dirty="0">
                <a:solidFill>
                  <a:srgbClr val="363435"/>
                </a:solidFill>
                <a:latin typeface="Times New Roman"/>
                <a:cs typeface="Times New Roman"/>
              </a:rPr>
              <a:t>e</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rl</a:t>
            </a:r>
            <a:r>
              <a:rPr lang="en-CA" sz="1200" dirty="0">
                <a:solidFill>
                  <a:srgbClr val="363435"/>
                </a:solidFill>
                <a:latin typeface="Times New Roman"/>
                <a:cs typeface="Times New Roman"/>
              </a:rPr>
              <a:t>y</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u</a:t>
            </a:r>
            <a:r>
              <a:rPr lang="en-CA" sz="1200" spc="-15" dirty="0">
                <a:solidFill>
                  <a:srgbClr val="363435"/>
                </a:solidFill>
                <a:latin typeface="Times New Roman"/>
                <a:cs typeface="Times New Roman"/>
              </a:rPr>
              <a:t>bl</a:t>
            </a:r>
            <a:r>
              <a:rPr lang="en-CA" sz="1200" dirty="0">
                <a:solidFill>
                  <a:srgbClr val="363435"/>
                </a:solidFill>
                <a:latin typeface="Times New Roman"/>
                <a:cs typeface="Times New Roman"/>
              </a:rPr>
              <a:t>ed</a:t>
            </a:r>
            <a:r>
              <a:rPr lang="en-CA" sz="1200" spc="107"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82"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a</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e</a:t>
            </a:r>
            <a:r>
              <a:rPr lang="en-CA" sz="1200" spc="69"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 </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n</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a:t>
            </a:r>
            <a:r>
              <a:rPr lang="en-CA" sz="1200" spc="-9" dirty="0">
                <a:solidFill>
                  <a:srgbClr val="363435"/>
                </a:solidFill>
                <a:latin typeface="Times New Roman"/>
                <a:cs typeface="Times New Roman"/>
              </a:rPr>
              <a:t>c</a:t>
            </a:r>
            <a:r>
              <a:rPr lang="en-CA" sz="1200" spc="-15" dirty="0">
                <a:solidFill>
                  <a:srgbClr val="363435"/>
                </a:solidFill>
                <a:latin typeface="Times New Roman"/>
                <a:cs typeface="Times New Roman"/>
              </a:rPr>
              <a:t>o</a:t>
            </a:r>
            <a:r>
              <a:rPr lang="en-CA" sz="1200" spc="-20" dirty="0">
                <a:solidFill>
                  <a:srgbClr val="363435"/>
                </a:solidFill>
                <a:latin typeface="Times New Roman"/>
                <a:cs typeface="Times New Roman"/>
              </a:rPr>
              <a:t>a</a:t>
            </a:r>
            <a:r>
              <a:rPr lang="en-CA" sz="1200" spc="9" dirty="0">
                <a:solidFill>
                  <a:srgbClr val="363435"/>
                </a:solidFill>
                <a:latin typeface="Times New Roman"/>
                <a:cs typeface="Times New Roman"/>
              </a:rPr>
              <a:t>g</a:t>
            </a:r>
            <a:r>
              <a:rPr lang="en-CA" sz="1200" spc="4" dirty="0">
                <a:solidFill>
                  <a:srgbClr val="363435"/>
                </a:solidFill>
                <a:latin typeface="Times New Roman"/>
                <a:cs typeface="Times New Roman"/>
              </a:rPr>
              <a:t>u</a:t>
            </a:r>
            <a:r>
              <a:rPr lang="en-CA" sz="1200" spc="-4" dirty="0">
                <a:solidFill>
                  <a:srgbClr val="363435"/>
                </a:solidFill>
                <a:latin typeface="Times New Roman"/>
                <a:cs typeface="Times New Roman"/>
              </a:rPr>
              <a:t>l</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96" dirty="0">
                <a:solidFill>
                  <a:srgbClr val="363435"/>
                </a:solidFill>
                <a:latin typeface="Times New Roman"/>
                <a:cs typeface="Times New Roman"/>
              </a:rPr>
              <a:t> </a:t>
            </a:r>
            <a:r>
              <a:rPr lang="en-CA" sz="1200" spc="20" dirty="0">
                <a:solidFill>
                  <a:srgbClr val="363435"/>
                </a:solidFill>
                <a:latin typeface="Times New Roman"/>
                <a:cs typeface="Times New Roman"/>
              </a:rPr>
              <a:t>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20" dirty="0">
                <a:solidFill>
                  <a:srgbClr val="363435"/>
                </a:solidFill>
                <a:latin typeface="Times New Roman"/>
                <a:cs typeface="Times New Roman"/>
              </a:rPr>
              <a:t>a</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m</a:t>
            </a:r>
            <a:r>
              <a:rPr lang="en-CA" sz="1200" spc="-20" dirty="0">
                <a:solidFill>
                  <a:srgbClr val="363435"/>
                </a:solidFill>
                <a:latin typeface="Times New Roman"/>
                <a:cs typeface="Times New Roman"/>
              </a:rPr>
              <a:t>e</a:t>
            </a:r>
            <a:r>
              <a:rPr lang="en-CA" sz="1200" spc="-30"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128"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34" dirty="0">
                <a:solidFill>
                  <a:srgbClr val="363435"/>
                </a:solidFill>
                <a:latin typeface="Times New Roman"/>
                <a:cs typeface="Times New Roman"/>
              </a:rPr>
              <a:t> </a:t>
            </a:r>
            <a:r>
              <a:rPr lang="en-CA" sz="1200" spc="-9" dirty="0">
                <a:solidFill>
                  <a:srgbClr val="363435"/>
                </a:solidFill>
                <a:latin typeface="Times New Roman"/>
                <a:cs typeface="Times New Roman"/>
              </a:rPr>
              <a:t>c</a:t>
            </a:r>
            <a:r>
              <a:rPr lang="en-CA" sz="1200" spc="-26" dirty="0">
                <a:solidFill>
                  <a:srgbClr val="363435"/>
                </a:solidFill>
                <a:latin typeface="Times New Roman"/>
                <a:cs typeface="Times New Roman"/>
              </a:rPr>
              <a:t>o</a:t>
            </a:r>
            <a:r>
              <a:rPr lang="en-CA" sz="1200" spc="-30" dirty="0">
                <a:solidFill>
                  <a:srgbClr val="363435"/>
                </a:solidFill>
                <a:latin typeface="Times New Roman"/>
                <a:cs typeface="Times New Roman"/>
              </a:rPr>
              <a:t>m</a:t>
            </a:r>
            <a:r>
              <a:rPr lang="en-CA" sz="1200" spc="-15" dirty="0">
                <a:solidFill>
                  <a:srgbClr val="363435"/>
                </a:solidFill>
                <a:latin typeface="Times New Roman"/>
                <a:cs typeface="Times New Roman"/>
              </a:rPr>
              <a:t>p</a:t>
            </a:r>
            <a:r>
              <a:rPr lang="en-CA" sz="1200" spc="4" dirty="0">
                <a:solidFill>
                  <a:srgbClr val="363435"/>
                </a:solidFill>
                <a:latin typeface="Times New Roman"/>
                <a:cs typeface="Times New Roman"/>
              </a:rPr>
              <a:t>a</a:t>
            </a:r>
            <a:r>
              <a:rPr lang="en-CA" sz="1200" spc="-15" dirty="0">
                <a:solidFill>
                  <a:srgbClr val="363435"/>
                </a:solidFill>
                <a:latin typeface="Times New Roman"/>
                <a:cs typeface="Times New Roman"/>
              </a:rPr>
              <a:t>r</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47"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spc="-26" dirty="0">
                <a:solidFill>
                  <a:srgbClr val="363435"/>
                </a:solidFill>
                <a:latin typeface="Times New Roman"/>
                <a:cs typeface="Times New Roman"/>
              </a:rPr>
              <a:t>i</a:t>
            </a:r>
            <a:r>
              <a:rPr lang="en-CA" sz="1200" spc="20"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44" dirty="0">
                <a:solidFill>
                  <a:srgbClr val="363435"/>
                </a:solidFill>
                <a:latin typeface="Times New Roman"/>
                <a:cs typeface="Times New Roman"/>
              </a:rPr>
              <a:t> </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6" dirty="0">
                <a:solidFill>
                  <a:srgbClr val="363435"/>
                </a:solidFill>
                <a:latin typeface="Times New Roman"/>
                <a:cs typeface="Times New Roman"/>
              </a:rPr>
              <a:t> </a:t>
            </a:r>
            <a:r>
              <a:rPr lang="en-CA" sz="1200" spc="-26" dirty="0">
                <a:solidFill>
                  <a:srgbClr val="363435"/>
                </a:solidFill>
                <a:latin typeface="Times New Roman"/>
                <a:cs typeface="Times New Roman"/>
              </a:rPr>
              <a:t>s</a:t>
            </a:r>
            <a:r>
              <a:rPr lang="en-CA" sz="1200" spc="26" dirty="0">
                <a:solidFill>
                  <a:srgbClr val="363435"/>
                </a:solidFill>
                <a:latin typeface="Times New Roman"/>
                <a:cs typeface="Times New Roman"/>
              </a:rPr>
              <a:t>t</a:t>
            </a:r>
            <a:r>
              <a:rPr lang="en-CA" sz="1200" spc="4" dirty="0">
                <a:solidFill>
                  <a:srgbClr val="363435"/>
                </a:solidFill>
                <a:latin typeface="Times New Roman"/>
                <a:cs typeface="Times New Roman"/>
              </a:rPr>
              <a:t>a</a:t>
            </a:r>
            <a:r>
              <a:rPr lang="en-CA" sz="1200" spc="-26"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4" dirty="0">
                <a:solidFill>
                  <a:srgbClr val="363435"/>
                </a:solidFill>
                <a:latin typeface="Times New Roman"/>
                <a:cs typeface="Times New Roman"/>
              </a:rPr>
              <a:t>a</a:t>
            </a:r>
            <a:r>
              <a:rPr lang="en-CA" sz="1200" spc="-20" dirty="0">
                <a:solidFill>
                  <a:srgbClr val="363435"/>
                </a:solidFill>
                <a:latin typeface="Times New Roman"/>
                <a:cs typeface="Times New Roman"/>
              </a:rPr>
              <a:t>r</a:t>
            </a:r>
            <a:r>
              <a:rPr lang="en-CA" sz="1200" dirty="0">
                <a:solidFill>
                  <a:srgbClr val="363435"/>
                </a:solidFill>
                <a:latin typeface="Times New Roman"/>
                <a:cs typeface="Times New Roman"/>
              </a:rPr>
              <a:t>d</a:t>
            </a:r>
            <a:r>
              <a:rPr lang="en-CA" sz="1200" spc="102" dirty="0">
                <a:solidFill>
                  <a:srgbClr val="363435"/>
                </a:solidFill>
                <a:latin typeface="Times New Roman"/>
                <a:cs typeface="Times New Roman"/>
              </a:rPr>
              <a:t> </a:t>
            </a:r>
            <a:r>
              <a:rPr lang="en-CA" sz="1200" spc="-26" dirty="0">
                <a:solidFill>
                  <a:srgbClr val="363435"/>
                </a:solidFill>
                <a:latin typeface="Times New Roman"/>
                <a:cs typeface="Times New Roman"/>
              </a:rPr>
              <a:t>p</a:t>
            </a:r>
            <a:r>
              <a:rPr lang="en-CA" sz="1200" spc="-4" dirty="0">
                <a:solidFill>
                  <a:srgbClr val="363435"/>
                </a:solidFill>
                <a:latin typeface="Times New Roman"/>
                <a:cs typeface="Times New Roman"/>
              </a:rPr>
              <a:t>r</a:t>
            </a:r>
            <a:r>
              <a:rPr lang="en-CA" sz="1200" spc="-26" dirty="0">
                <a:solidFill>
                  <a:srgbClr val="363435"/>
                </a:solidFill>
                <a:latin typeface="Times New Roman"/>
                <a:cs typeface="Times New Roman"/>
              </a:rPr>
              <a:t>a</a:t>
            </a:r>
            <a:r>
              <a:rPr lang="en-CA" sz="1200" spc="-9" dirty="0">
                <a:solidFill>
                  <a:srgbClr val="363435"/>
                </a:solidFill>
                <a:latin typeface="Times New Roman"/>
                <a:cs typeface="Times New Roman"/>
              </a:rPr>
              <a:t>c</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a:t>
            </a:r>
            <a:r>
              <a:rPr lang="en-CA" sz="1200" spc="-9" dirty="0">
                <a:solidFill>
                  <a:srgbClr val="363435"/>
                </a:solidFill>
                <a:latin typeface="Times New Roman"/>
                <a:cs typeface="Times New Roman"/>
              </a:rPr>
              <a:t>c</a:t>
            </a:r>
            <a:r>
              <a:rPr lang="en-CA" sz="1200" dirty="0">
                <a:solidFill>
                  <a:srgbClr val="363435"/>
                </a:solidFill>
                <a:latin typeface="Times New Roman"/>
                <a:cs typeface="Times New Roman"/>
              </a:rPr>
              <a:t>e</a:t>
            </a:r>
            <a:r>
              <a:rPr lang="en-CA" sz="1200" spc="-34" dirty="0">
                <a:solidFill>
                  <a:srgbClr val="363435"/>
                </a:solidFill>
                <a:latin typeface="Times New Roman"/>
                <a:cs typeface="Times New Roman"/>
              </a:rPr>
              <a:t> </a:t>
            </a:r>
            <a:r>
              <a:rPr lang="en-CA" sz="1200" spc="-26"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64" dirty="0">
                <a:solidFill>
                  <a:srgbClr val="363435"/>
                </a:solidFill>
                <a:latin typeface="Times New Roman"/>
                <a:cs typeface="Times New Roman"/>
              </a:rPr>
              <a:t> </a:t>
            </a:r>
            <a:r>
              <a:rPr lang="en-CA" sz="1200" spc="-30" dirty="0">
                <a:solidFill>
                  <a:srgbClr val="363435"/>
                </a:solidFill>
                <a:latin typeface="Times New Roman"/>
                <a:cs typeface="Times New Roman"/>
              </a:rPr>
              <a:t>s</a:t>
            </a:r>
            <a:r>
              <a:rPr lang="en-CA" sz="1200" spc="-26" dirty="0">
                <a:solidFill>
                  <a:srgbClr val="363435"/>
                </a:solidFill>
                <a:latin typeface="Times New Roman"/>
                <a:cs typeface="Times New Roman"/>
              </a:rPr>
              <a:t>ho</a:t>
            </a:r>
            <a:r>
              <a:rPr lang="en-CA" sz="1200" spc="9" dirty="0">
                <a:solidFill>
                  <a:srgbClr val="363435"/>
                </a:solidFill>
                <a:latin typeface="Times New Roman"/>
                <a:cs typeface="Times New Roman"/>
              </a:rPr>
              <a:t>r</a:t>
            </a:r>
            <a:r>
              <a:rPr lang="en-CA" sz="1200" spc="-62" dirty="0">
                <a:solidFill>
                  <a:srgbClr val="363435"/>
                </a:solidFill>
                <a:latin typeface="Times New Roman"/>
                <a:cs typeface="Times New Roman"/>
              </a:rPr>
              <a:t>t</a:t>
            </a:r>
            <a:r>
              <a:rPr lang="en-CA" sz="1200" spc="-9" dirty="0">
                <a:solidFill>
                  <a:srgbClr val="363435"/>
                </a:solidFill>
                <a:latin typeface="Times New Roman"/>
                <a:cs typeface="Times New Roman"/>
              </a:rPr>
              <a:t>-</a:t>
            </a:r>
            <a:r>
              <a:rPr lang="en-CA" sz="1200" spc="-30" dirty="0">
                <a:solidFill>
                  <a:srgbClr val="363435"/>
                </a:solidFill>
                <a:latin typeface="Times New Roman"/>
                <a:cs typeface="Times New Roman"/>
              </a:rPr>
              <a:t>d</a:t>
            </a:r>
            <a:r>
              <a:rPr lang="en-CA" sz="1200" dirty="0">
                <a:solidFill>
                  <a:srgbClr val="363435"/>
                </a:solidFill>
                <a:latin typeface="Times New Roman"/>
                <a:cs typeface="Times New Roman"/>
              </a:rPr>
              <a:t>u</a:t>
            </a:r>
            <a:r>
              <a:rPr lang="en-CA" sz="1200" spc="-4" dirty="0">
                <a:solidFill>
                  <a:srgbClr val="363435"/>
                </a:solidFill>
                <a:latin typeface="Times New Roman"/>
                <a:cs typeface="Times New Roman"/>
              </a:rPr>
              <a:t>r</a:t>
            </a:r>
            <a:r>
              <a:rPr lang="en-CA" sz="1200" spc="-20" dirty="0">
                <a:solidFill>
                  <a:srgbClr val="363435"/>
                </a:solidFill>
                <a:latin typeface="Times New Roman"/>
                <a:cs typeface="Times New Roman"/>
              </a:rPr>
              <a:t>a</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io</a:t>
            </a:r>
            <a:r>
              <a:rPr lang="en-CA" sz="1200" dirty="0">
                <a:solidFill>
                  <a:srgbClr val="363435"/>
                </a:solidFill>
                <a:latin typeface="Times New Roman"/>
                <a:cs typeface="Times New Roman"/>
              </a:rPr>
              <a:t>n </a:t>
            </a:r>
            <a:r>
              <a:rPr lang="en-CA" sz="1200" spc="-19" dirty="0">
                <a:solidFill>
                  <a:srgbClr val="363435"/>
                </a:solidFill>
                <a:latin typeface="Times New Roman"/>
                <a:cs typeface="Times New Roman"/>
              </a:rPr>
              <a:t>E</a:t>
            </a:r>
            <a:r>
              <a:rPr lang="en-CA" sz="1200" spc="-14"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65"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31" dirty="0">
                <a:solidFill>
                  <a:srgbClr val="363435"/>
                </a:solidFill>
                <a:latin typeface="Times New Roman"/>
                <a:cs typeface="Times New Roman"/>
              </a:rPr>
              <a:t> </a:t>
            </a:r>
            <a:r>
              <a:rPr lang="en-CA" sz="1200" spc="-4" dirty="0">
                <a:solidFill>
                  <a:srgbClr val="363435"/>
                </a:solidFill>
                <a:latin typeface="Times New Roman"/>
                <a:cs typeface="Times New Roman"/>
              </a:rPr>
              <a:t>(</a:t>
            </a:r>
            <a:r>
              <a:rPr lang="en-CA" sz="1200" spc="-15" dirty="0">
                <a:solidFill>
                  <a:srgbClr val="363435"/>
                </a:solidFill>
                <a:latin typeface="Times New Roman"/>
                <a:cs typeface="Times New Roman"/>
              </a:rPr>
              <a:t>F</a:t>
            </a:r>
            <a:r>
              <a:rPr lang="en-CA" sz="1200" spc="9" dirty="0">
                <a:solidFill>
                  <a:srgbClr val="363435"/>
                </a:solidFill>
                <a:latin typeface="Times New Roman"/>
                <a:cs typeface="Times New Roman"/>
              </a:rPr>
              <a:t>u</a:t>
            </a:r>
            <a:r>
              <a:rPr lang="en-CA" sz="1200" spc="-15" dirty="0">
                <a:solidFill>
                  <a:srgbClr val="363435"/>
                </a:solidFill>
                <a:latin typeface="Times New Roman"/>
                <a:cs typeface="Times New Roman"/>
              </a:rPr>
              <a:t>n</a:t>
            </a:r>
            <a:r>
              <a:rPr lang="en-CA" sz="1200" spc="-9" dirty="0">
                <a:solidFill>
                  <a:srgbClr val="363435"/>
                </a:solidFill>
                <a:latin typeface="Times New Roman"/>
                <a:cs typeface="Times New Roman"/>
              </a:rPr>
              <a:t>d</a:t>
            </a:r>
            <a:r>
              <a:rPr lang="en-CA" sz="1200" dirty="0">
                <a:solidFill>
                  <a:srgbClr val="363435"/>
                </a:solidFill>
                <a:latin typeface="Times New Roman"/>
                <a:cs typeface="Times New Roman"/>
              </a:rPr>
              <a:t>ed</a:t>
            </a:r>
            <a:r>
              <a:rPr lang="en-CA" sz="1200" spc="-60" dirty="0">
                <a:solidFill>
                  <a:srgbClr val="363435"/>
                </a:solidFill>
                <a:latin typeface="Times New Roman"/>
                <a:cs typeface="Times New Roman"/>
              </a:rPr>
              <a:t> </a:t>
            </a:r>
            <a:r>
              <a:rPr lang="en-CA" sz="1200" spc="-9" dirty="0">
                <a:solidFill>
                  <a:srgbClr val="363435"/>
                </a:solidFill>
                <a:latin typeface="Times New Roman"/>
                <a:cs typeface="Times New Roman"/>
              </a:rPr>
              <a:t>b</a:t>
            </a:r>
            <a:r>
              <a:rPr lang="en-CA" sz="1200" dirty="0">
                <a:solidFill>
                  <a:srgbClr val="363435"/>
                </a:solidFill>
                <a:latin typeface="Times New Roman"/>
                <a:cs typeface="Times New Roman"/>
              </a:rPr>
              <a:t>y</a:t>
            </a:r>
            <a:r>
              <a:rPr lang="en-CA" sz="1200" spc="-68"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38" dirty="0">
                <a:solidFill>
                  <a:srgbClr val="363435"/>
                </a:solidFill>
                <a:latin typeface="Times New Roman"/>
                <a:cs typeface="Times New Roman"/>
              </a:rPr>
              <a:t> </a:t>
            </a:r>
            <a:r>
              <a:rPr lang="en-CA" sz="1200" spc="-9" dirty="0">
                <a:solidFill>
                  <a:srgbClr val="363435"/>
                </a:solidFill>
                <a:latin typeface="Times New Roman"/>
                <a:cs typeface="Times New Roman"/>
              </a:rPr>
              <a:t>C</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n</a:t>
            </a:r>
            <a:r>
              <a:rPr lang="en-CA" sz="1200" spc="-15" dirty="0">
                <a:solidFill>
                  <a:srgbClr val="363435"/>
                </a:solidFill>
                <a:latin typeface="Times New Roman"/>
                <a:cs typeface="Times New Roman"/>
              </a:rPr>
              <a:t>a</a:t>
            </a:r>
            <a:r>
              <a:rPr lang="en-CA" sz="1200" spc="9" dirty="0">
                <a:solidFill>
                  <a:srgbClr val="363435"/>
                </a:solidFill>
                <a:latin typeface="Times New Roman"/>
                <a:cs typeface="Times New Roman"/>
              </a:rPr>
              <a:t>di</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n</a:t>
            </a:r>
            <a:r>
              <a:rPr lang="en-CA" sz="1200" spc="-40" dirty="0">
                <a:solidFill>
                  <a:srgbClr val="363435"/>
                </a:solidFill>
                <a:latin typeface="Times New Roman"/>
                <a:cs typeface="Times New Roman"/>
              </a:rPr>
              <a:t> </a:t>
            </a:r>
            <a:r>
              <a:rPr lang="en-CA" sz="1200" spc="-20" dirty="0">
                <a:solidFill>
                  <a:srgbClr val="363435"/>
                </a:solidFill>
                <a:latin typeface="Times New Roman"/>
                <a:cs typeface="Times New Roman"/>
              </a:rPr>
              <a:t>S</a:t>
            </a:r>
            <a:r>
              <a:rPr lang="en-CA" sz="1200" spc="30" dirty="0">
                <a:solidFill>
                  <a:srgbClr val="363435"/>
                </a:solidFill>
                <a:latin typeface="Times New Roman"/>
                <a:cs typeface="Times New Roman"/>
              </a:rPr>
              <a:t>t</a:t>
            </a:r>
            <a:r>
              <a:rPr lang="en-CA" sz="1200" spc="-4" dirty="0">
                <a:solidFill>
                  <a:srgbClr val="363435"/>
                </a:solidFill>
                <a:latin typeface="Times New Roman"/>
                <a:cs typeface="Times New Roman"/>
              </a:rPr>
              <a:t>r</a:t>
            </a:r>
            <a:r>
              <a:rPr lang="en-CA" sz="1200" spc="-15" dirty="0">
                <a:solidFill>
                  <a:srgbClr val="363435"/>
                </a:solidFill>
                <a:latin typeface="Times New Roman"/>
                <a:cs typeface="Times New Roman"/>
              </a:rPr>
              <a:t>ok</a:t>
            </a:r>
            <a:r>
              <a:rPr lang="en-CA" sz="1200" dirty="0">
                <a:solidFill>
                  <a:srgbClr val="363435"/>
                </a:solidFill>
                <a:latin typeface="Times New Roman"/>
                <a:cs typeface="Times New Roman"/>
              </a:rPr>
              <a:t>e</a:t>
            </a:r>
            <a:r>
              <a:rPr lang="en-CA" sz="1200" spc="-99" dirty="0">
                <a:solidFill>
                  <a:srgbClr val="363435"/>
                </a:solidFill>
                <a:latin typeface="Times New Roman"/>
                <a:cs typeface="Times New Roman"/>
              </a:rPr>
              <a:t> </a:t>
            </a:r>
            <a:r>
              <a:rPr lang="en-CA" sz="1200" spc="-30" dirty="0">
                <a:solidFill>
                  <a:srgbClr val="363435"/>
                </a:solidFill>
                <a:latin typeface="Times New Roman"/>
                <a:cs typeface="Times New Roman"/>
              </a:rPr>
              <a:t>N</a:t>
            </a:r>
            <a:r>
              <a:rPr lang="en-CA" sz="1200" spc="-4" dirty="0">
                <a:solidFill>
                  <a:srgbClr val="363435"/>
                </a:solidFill>
                <a:latin typeface="Times New Roman"/>
                <a:cs typeface="Times New Roman"/>
              </a:rPr>
              <a:t>e</a:t>
            </a:r>
            <a:r>
              <a:rPr lang="en-CA" sz="1200" spc="52" dirty="0">
                <a:solidFill>
                  <a:srgbClr val="363435"/>
                </a:solidFill>
                <a:latin typeface="Times New Roman"/>
                <a:cs typeface="Times New Roman"/>
              </a:rPr>
              <a:t>t</a:t>
            </a:r>
            <a:r>
              <a:rPr lang="en-CA" sz="1200" spc="-20" dirty="0">
                <a:solidFill>
                  <a:srgbClr val="363435"/>
                </a:solidFill>
                <a:latin typeface="Times New Roman"/>
                <a:cs typeface="Times New Roman"/>
              </a:rPr>
              <a:t>w</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a:t>
            </a:r>
            <a:r>
              <a:rPr lang="en-CA" sz="1200" dirty="0">
                <a:solidFill>
                  <a:srgbClr val="363435"/>
                </a:solidFill>
                <a:latin typeface="Times New Roman"/>
                <a:cs typeface="Times New Roman"/>
              </a:rPr>
              <a:t>k</a:t>
            </a:r>
            <a:r>
              <a:rPr lang="en-CA" sz="1200" spc="-80"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15"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o</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r</a:t>
            </a:r>
            <a:r>
              <a:rPr lang="en-CA" sz="1200" spc="-30" dirty="0">
                <a:solidFill>
                  <a:srgbClr val="363435"/>
                </a:solidFill>
                <a:latin typeface="Times New Roman"/>
                <a:cs typeface="Times New Roman"/>
              </a:rPr>
              <a:t>s</a:t>
            </a:r>
            <a:r>
              <a:rPr lang="en-CA" sz="1200" dirty="0">
                <a:solidFill>
                  <a:srgbClr val="363435"/>
                </a:solidFill>
                <a:latin typeface="Times New Roman"/>
                <a:cs typeface="Times New Roman"/>
              </a:rPr>
              <a:t>;</a:t>
            </a:r>
            <a:r>
              <a:rPr lang="en-CA" sz="1200" spc="28"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M</a:t>
            </a:r>
            <a:r>
              <a:rPr lang="en-CA" sz="1200" spc="-30" dirty="0">
                <a:solidFill>
                  <a:srgbClr val="363435"/>
                </a:solidFill>
                <a:latin typeface="Times New Roman"/>
                <a:cs typeface="Times New Roman"/>
              </a:rPr>
              <a:t>B</a:t>
            </a:r>
            <a:r>
              <a:rPr lang="en-CA" sz="1200" spc="20" dirty="0">
                <a:solidFill>
                  <a:srgbClr val="363435"/>
                </a:solidFill>
                <a:latin typeface="Times New Roman"/>
                <a:cs typeface="Times New Roman"/>
              </a:rPr>
              <a:t>R</a:t>
            </a:r>
            <a:r>
              <a:rPr lang="en-CA" sz="1200" spc="-41" dirty="0">
                <a:solidFill>
                  <a:srgbClr val="363435"/>
                </a:solidFill>
                <a:latin typeface="Times New Roman"/>
                <a:cs typeface="Times New Roman"/>
              </a:rPr>
              <a:t>A</a:t>
            </a:r>
            <a:r>
              <a:rPr lang="en-CA" sz="1200" spc="-20" dirty="0">
                <a:solidFill>
                  <a:srgbClr val="363435"/>
                </a:solidFill>
                <a:latin typeface="Times New Roman"/>
                <a:cs typeface="Times New Roman"/>
              </a:rPr>
              <a:t>C</a:t>
            </a:r>
            <a:r>
              <a:rPr lang="en-CA" sz="1200" dirty="0">
                <a:solidFill>
                  <a:srgbClr val="363435"/>
                </a:solidFill>
                <a:latin typeface="Times New Roman"/>
                <a:cs typeface="Times New Roman"/>
              </a:rPr>
              <a:t>E </a:t>
            </a:r>
            <a:r>
              <a:rPr lang="en-CA" sz="1200" spc="-20" dirty="0">
                <a:solidFill>
                  <a:srgbClr val="363435"/>
                </a:solidFill>
                <a:latin typeface="Times New Roman"/>
                <a:cs typeface="Times New Roman"/>
              </a:rPr>
              <a:t>C</a:t>
            </a:r>
            <a:r>
              <a:rPr lang="en-CA" sz="1200" spc="9" dirty="0">
                <a:solidFill>
                  <a:srgbClr val="363435"/>
                </a:solidFill>
                <a:latin typeface="Times New Roman"/>
                <a:cs typeface="Times New Roman"/>
              </a:rPr>
              <a:t>lin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c</a:t>
            </a:r>
            <a:r>
              <a:rPr lang="en-CA" sz="1200" spc="20" dirty="0">
                <a:solidFill>
                  <a:srgbClr val="363435"/>
                </a:solidFill>
                <a:latin typeface="Times New Roman"/>
                <a:cs typeface="Times New Roman"/>
              </a:rPr>
              <a:t>a</a:t>
            </a:r>
            <a:r>
              <a:rPr lang="en-CA" sz="1200" spc="-9" dirty="0">
                <a:solidFill>
                  <a:srgbClr val="363435"/>
                </a:solidFill>
                <a:latin typeface="Times New Roman"/>
                <a:cs typeface="Times New Roman"/>
              </a:rPr>
              <a:t>l</a:t>
            </a:r>
            <a:r>
              <a:rPr lang="en-CA" sz="1200" spc="-41"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spc="-4" dirty="0">
                <a:solidFill>
                  <a:srgbClr val="363435"/>
                </a:solidFill>
                <a:latin typeface="Times New Roman"/>
                <a:cs typeface="Times New Roman"/>
              </a:rPr>
              <a:t>l</a:t>
            </a:r>
            <a:r>
              <a:rPr lang="en-CA" sz="1200" spc="-20" dirty="0">
                <a:solidFill>
                  <a:srgbClr val="363435"/>
                </a:solidFill>
                <a:latin typeface="Times New Roman"/>
                <a:cs typeface="Times New Roman"/>
              </a:rPr>
              <a:t>s</a:t>
            </a:r>
            <a:r>
              <a:rPr lang="en-CA" sz="1200" spc="-30" dirty="0">
                <a:solidFill>
                  <a:srgbClr val="363435"/>
                </a:solidFill>
                <a:latin typeface="Times New Roman"/>
                <a:cs typeface="Times New Roman"/>
              </a:rPr>
              <a:t>.</a:t>
            </a:r>
            <a:r>
              <a:rPr lang="en-CA" sz="1200" spc="-9" dirty="0">
                <a:solidFill>
                  <a:srgbClr val="363435"/>
                </a:solidFill>
                <a:latin typeface="Times New Roman"/>
                <a:cs typeface="Times New Roman"/>
              </a:rPr>
              <a:t>g</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v</a:t>
            </a:r>
            <a:r>
              <a:rPr lang="en-CA" sz="1200" spc="15" dirty="0">
                <a:solidFill>
                  <a:srgbClr val="363435"/>
                </a:solidFill>
                <a:latin typeface="Times New Roman"/>
                <a:cs typeface="Times New Roman"/>
              </a:rPr>
              <a:t> </a:t>
            </a:r>
            <a:r>
              <a:rPr lang="en-CA" sz="1200" spc="-26" dirty="0">
                <a:solidFill>
                  <a:srgbClr val="363435"/>
                </a:solidFill>
                <a:latin typeface="Times New Roman"/>
                <a:cs typeface="Times New Roman"/>
              </a:rPr>
              <a:t>n</a:t>
            </a:r>
            <a:r>
              <a:rPr lang="en-CA" sz="1200" spc="9" dirty="0">
                <a:solidFill>
                  <a:srgbClr val="363435"/>
                </a:solidFill>
                <a:latin typeface="Times New Roman"/>
                <a:cs typeface="Times New Roman"/>
              </a:rPr>
              <a:t>u</a:t>
            </a:r>
            <a:r>
              <a:rPr lang="en-CA" sz="1200" spc="-9" dirty="0">
                <a:solidFill>
                  <a:srgbClr val="363435"/>
                </a:solidFill>
                <a:latin typeface="Times New Roman"/>
                <a:cs typeface="Times New Roman"/>
              </a:rPr>
              <a:t>m</a:t>
            </a:r>
            <a:r>
              <a:rPr lang="en-CA" sz="1200" dirty="0">
                <a:solidFill>
                  <a:srgbClr val="363435"/>
                </a:solidFill>
                <a:latin typeface="Times New Roman"/>
                <a:cs typeface="Times New Roman"/>
              </a:rPr>
              <a:t>b</a:t>
            </a:r>
            <a:r>
              <a:rPr lang="en-CA" sz="1200" spc="-9" dirty="0">
                <a:solidFill>
                  <a:srgbClr val="363435"/>
                </a:solidFill>
                <a:latin typeface="Times New Roman"/>
                <a:cs typeface="Times New Roman"/>
              </a:rPr>
              <a:t>e</a:t>
            </a:r>
            <a:r>
              <a:rPr lang="en-CA" sz="1200" spc="-36" dirty="0">
                <a:solidFill>
                  <a:srgbClr val="363435"/>
                </a:solidFill>
                <a:latin typeface="Times New Roman"/>
                <a:cs typeface="Times New Roman"/>
              </a:rPr>
              <a:t>r</a:t>
            </a:r>
            <a:r>
              <a:rPr lang="en-CA" sz="1200" dirty="0">
                <a:solidFill>
                  <a:srgbClr val="363435"/>
                </a:solidFill>
                <a:latin typeface="Times New Roman"/>
                <a:cs typeface="Times New Roman"/>
              </a:rPr>
              <a:t>,</a:t>
            </a:r>
            <a:r>
              <a:rPr lang="en-CA" sz="1200" spc="184" dirty="0">
                <a:solidFill>
                  <a:srgbClr val="363435"/>
                </a:solidFill>
                <a:latin typeface="Times New Roman"/>
                <a:cs typeface="Times New Roman"/>
              </a:rPr>
              <a:t> </a:t>
            </a:r>
            <a:r>
              <a:rPr lang="en-CA" sz="1200" spc="-26" dirty="0">
                <a:solidFill>
                  <a:srgbClr val="363435"/>
                </a:solidFill>
                <a:latin typeface="Times New Roman"/>
                <a:cs typeface="Times New Roman"/>
              </a:rPr>
              <a:t>N</a:t>
            </a:r>
            <a:r>
              <a:rPr lang="en-CA" sz="1200" spc="-4" dirty="0">
                <a:solidFill>
                  <a:srgbClr val="363435"/>
                </a:solidFill>
                <a:latin typeface="Times New Roman"/>
                <a:cs typeface="Times New Roman"/>
              </a:rPr>
              <a:t>C</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0</a:t>
            </a:r>
            <a:r>
              <a:rPr lang="en-CA" sz="1200" spc="-4" dirty="0">
                <a:solidFill>
                  <a:srgbClr val="363435"/>
                </a:solidFill>
                <a:latin typeface="Times New Roman"/>
                <a:cs typeface="Times New Roman"/>
              </a:rPr>
              <a:t>08</a:t>
            </a:r>
            <a:r>
              <a:rPr lang="en-CA" sz="1200" dirty="0">
                <a:solidFill>
                  <a:srgbClr val="363435"/>
                </a:solidFill>
                <a:latin typeface="Times New Roman"/>
                <a:cs typeface="Times New Roman"/>
              </a:rPr>
              <a:t>4</a:t>
            </a:r>
            <a:r>
              <a:rPr lang="en-CA" sz="1200" spc="-30" dirty="0">
                <a:solidFill>
                  <a:srgbClr val="363435"/>
                </a:solidFill>
                <a:latin typeface="Times New Roman"/>
                <a:cs typeface="Times New Roman"/>
              </a:rPr>
              <a:t>6</a:t>
            </a:r>
            <a:r>
              <a:rPr lang="en-CA" sz="1200" spc="-36" dirty="0">
                <a:solidFill>
                  <a:srgbClr val="363435"/>
                </a:solidFill>
                <a:latin typeface="Times New Roman"/>
                <a:cs typeface="Times New Roman"/>
              </a:rPr>
              <a:t>9</a:t>
            </a:r>
            <a:r>
              <a:rPr lang="en-CA" sz="1200" spc="-41" dirty="0">
                <a:solidFill>
                  <a:srgbClr val="363435"/>
                </a:solidFill>
                <a:latin typeface="Times New Roman"/>
                <a:cs typeface="Times New Roman"/>
              </a:rPr>
              <a:t>2</a:t>
            </a:r>
            <a:r>
              <a:rPr lang="en-CA" sz="1200" spc="-26" dirty="0">
                <a:solidFill>
                  <a:srgbClr val="363435"/>
                </a:solidFill>
                <a:latin typeface="Times New Roman"/>
                <a:cs typeface="Times New Roman"/>
              </a:rPr>
              <a:t>4</a:t>
            </a:r>
            <a:r>
              <a:rPr lang="en-CA" sz="1200" spc="-72" dirty="0">
                <a:solidFill>
                  <a:srgbClr val="363435"/>
                </a:solidFill>
                <a:latin typeface="Times New Roman"/>
                <a:cs typeface="Times New Roman"/>
              </a:rPr>
              <a:t>.</a:t>
            </a:r>
            <a:r>
              <a:rPr lang="en-CA" sz="1200" dirty="0">
                <a:solidFill>
                  <a:srgbClr val="363435"/>
                </a:solidFill>
                <a:latin typeface="Times New Roman"/>
                <a:cs typeface="Times New Roman"/>
              </a:rPr>
              <a:t>)</a:t>
            </a:r>
            <a:endParaRPr lang="en-CA" sz="1200" dirty="0">
              <a:latin typeface="Times New Roman"/>
              <a:cs typeface="Times New Roman"/>
            </a:endParaRPr>
          </a:p>
          <a:p>
            <a:pPr marL="79919" marR="84783">
              <a:lnSpc>
                <a:spcPts val="964"/>
              </a:lnSpc>
              <a:spcBef>
                <a:spcPts val="451"/>
              </a:spcBef>
            </a:pPr>
            <a:r>
              <a:rPr lang="en-CA" sz="1200" b="1" dirty="0">
                <a:solidFill>
                  <a:srgbClr val="D2363B"/>
                </a:solidFill>
                <a:latin typeface="Times New Roman"/>
                <a:cs typeface="Times New Roman"/>
              </a:rPr>
              <a:t>F</a:t>
            </a:r>
            <a:r>
              <a:rPr lang="en-CA" sz="1200" b="1" spc="4" dirty="0">
                <a:solidFill>
                  <a:srgbClr val="D2363B"/>
                </a:solidFill>
                <a:latin typeface="Times New Roman"/>
                <a:cs typeface="Times New Roman"/>
              </a:rPr>
              <a:t>i</a:t>
            </a:r>
            <a:r>
              <a:rPr lang="en-CA" sz="1200" b="1" dirty="0">
                <a:solidFill>
                  <a:srgbClr val="D2363B"/>
                </a:solidFill>
                <a:latin typeface="Times New Roman"/>
                <a:cs typeface="Times New Roman"/>
              </a:rPr>
              <a:t>gu</a:t>
            </a:r>
            <a:r>
              <a:rPr lang="en-CA" sz="1200" b="1" spc="4" dirty="0">
                <a:solidFill>
                  <a:srgbClr val="D2363B"/>
                </a:solidFill>
                <a:latin typeface="Times New Roman"/>
                <a:cs typeface="Times New Roman"/>
              </a:rPr>
              <a:t>r</a:t>
            </a:r>
            <a:r>
              <a:rPr lang="en-CA" sz="1200" b="1" dirty="0">
                <a:solidFill>
                  <a:srgbClr val="D2363B"/>
                </a:solidFill>
                <a:latin typeface="Times New Roman"/>
                <a:cs typeface="Times New Roman"/>
              </a:rPr>
              <a:t>e</a:t>
            </a:r>
            <a:r>
              <a:rPr lang="en-CA" sz="1200" b="1" spc="47" dirty="0">
                <a:solidFill>
                  <a:srgbClr val="D2363B"/>
                </a:solidFill>
                <a:latin typeface="Times New Roman"/>
                <a:cs typeface="Times New Roman"/>
              </a:rPr>
              <a:t> </a:t>
            </a:r>
            <a:r>
              <a:rPr lang="en-CA" sz="1200" b="1" spc="30" dirty="0">
                <a:solidFill>
                  <a:srgbClr val="D2363B"/>
                </a:solidFill>
                <a:latin typeface="Times New Roman"/>
                <a:cs typeface="Times New Roman"/>
              </a:rPr>
              <a:t>2</a:t>
            </a:r>
            <a:r>
              <a:rPr lang="en-CA" sz="1200" b="1" dirty="0">
                <a:solidFill>
                  <a:srgbClr val="D2363B"/>
                </a:solidFill>
                <a:latin typeface="Times New Roman"/>
                <a:cs typeface="Times New Roman"/>
              </a:rPr>
              <a:t>.</a:t>
            </a:r>
            <a:r>
              <a:rPr lang="en-CA" sz="1200" b="1" spc="16" dirty="0">
                <a:solidFill>
                  <a:srgbClr val="D2363B"/>
                </a:solidFill>
                <a:latin typeface="Times New Roman"/>
                <a:cs typeface="Times New Roman"/>
              </a:rPr>
              <a:t> </a:t>
            </a:r>
            <a:r>
              <a:rPr lang="en-CA" sz="1200" b="1" spc="-4" dirty="0">
                <a:solidFill>
                  <a:srgbClr val="363435"/>
                </a:solidFill>
                <a:latin typeface="Times New Roman"/>
                <a:cs typeface="Times New Roman"/>
              </a:rPr>
              <a:t>I</a:t>
            </a:r>
            <a:r>
              <a:rPr lang="en-CA" sz="1200" b="1" spc="4" dirty="0">
                <a:solidFill>
                  <a:srgbClr val="363435"/>
                </a:solidFill>
                <a:latin typeface="Times New Roman"/>
                <a:cs typeface="Times New Roman"/>
              </a:rPr>
              <a:t>ncr</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m</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n</a:t>
            </a:r>
            <a:r>
              <a:rPr lang="en-CA" sz="1200" b="1" spc="15" dirty="0">
                <a:solidFill>
                  <a:srgbClr val="363435"/>
                </a:solidFill>
                <a:latin typeface="Times New Roman"/>
                <a:cs typeface="Times New Roman"/>
              </a:rPr>
              <a:t>t</a:t>
            </a:r>
            <a:r>
              <a:rPr lang="en-CA" sz="1200" b="1" spc="4" dirty="0">
                <a:solidFill>
                  <a:srgbClr val="363435"/>
                </a:solidFill>
                <a:latin typeface="Times New Roman"/>
                <a:cs typeface="Times New Roman"/>
              </a:rPr>
              <a:t>a</a:t>
            </a:r>
            <a:r>
              <a:rPr lang="en-CA" sz="1200" b="1" dirty="0">
                <a:solidFill>
                  <a:srgbClr val="363435"/>
                </a:solidFill>
                <a:latin typeface="Times New Roman"/>
                <a:cs typeface="Times New Roman"/>
              </a:rPr>
              <a:t>l</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Y</a:t>
            </a:r>
            <a:r>
              <a:rPr lang="en-CA" sz="1200" b="1" spc="4" dirty="0">
                <a:solidFill>
                  <a:srgbClr val="363435"/>
                </a:solidFill>
                <a:latin typeface="Times New Roman"/>
                <a:cs typeface="Times New Roman"/>
              </a:rPr>
              <a:t>i</a:t>
            </a:r>
            <a:r>
              <a:rPr lang="en-CA" sz="1200" b="1" spc="14" dirty="0">
                <a:solidFill>
                  <a:srgbClr val="363435"/>
                </a:solidFill>
                <a:latin typeface="Times New Roman"/>
                <a:cs typeface="Times New Roman"/>
              </a:rPr>
              <a:t>e</a:t>
            </a:r>
            <a:r>
              <a:rPr lang="en-CA" sz="1200" b="1" spc="8" dirty="0">
                <a:solidFill>
                  <a:srgbClr val="363435"/>
                </a:solidFill>
                <a:latin typeface="Times New Roman"/>
                <a:cs typeface="Times New Roman"/>
              </a:rPr>
              <a:t>l</a:t>
            </a:r>
            <a:r>
              <a:rPr lang="en-CA" sz="1200" b="1" dirty="0">
                <a:solidFill>
                  <a:srgbClr val="363435"/>
                </a:solidFill>
                <a:latin typeface="Times New Roman"/>
                <a:cs typeface="Times New Roman"/>
              </a:rPr>
              <a:t>d</a:t>
            </a:r>
            <a:r>
              <a:rPr lang="en-CA" sz="1200" b="1" spc="49" dirty="0">
                <a:solidFill>
                  <a:srgbClr val="363435"/>
                </a:solidFill>
                <a:latin typeface="Times New Roman"/>
                <a:cs typeface="Times New Roman"/>
              </a:rPr>
              <a:t> </a:t>
            </a:r>
            <a:r>
              <a:rPr lang="en-CA" sz="1200" b="1" spc="4" dirty="0">
                <a:solidFill>
                  <a:srgbClr val="363435"/>
                </a:solidFill>
                <a:latin typeface="Times New Roman"/>
                <a:cs typeface="Times New Roman"/>
              </a:rPr>
              <a:t>o</a:t>
            </a:r>
            <a:r>
              <a:rPr lang="en-CA" sz="1200" b="1" dirty="0">
                <a:solidFill>
                  <a:srgbClr val="363435"/>
                </a:solidFill>
                <a:latin typeface="Times New Roman"/>
                <a:cs typeface="Times New Roman"/>
              </a:rPr>
              <a:t>f</a:t>
            </a:r>
            <a:r>
              <a:rPr lang="en-CA" sz="1200" b="1" spc="-5" dirty="0">
                <a:solidFill>
                  <a:srgbClr val="363435"/>
                </a:solidFill>
                <a:latin typeface="Times New Roman"/>
                <a:cs typeface="Times New Roman"/>
              </a:rPr>
              <a:t> </a:t>
            </a:r>
            <a:r>
              <a:rPr lang="en-CA" sz="1200" b="1" spc="4" dirty="0">
                <a:solidFill>
                  <a:srgbClr val="363435"/>
                </a:solidFill>
                <a:latin typeface="Times New Roman"/>
                <a:cs typeface="Times New Roman"/>
              </a:rPr>
              <a:t>Pr</a:t>
            </a:r>
            <a:r>
              <a:rPr lang="en-CA" sz="1200" b="1" spc="9" dirty="0">
                <a:solidFill>
                  <a:srgbClr val="363435"/>
                </a:solidFill>
                <a:latin typeface="Times New Roman"/>
                <a:cs typeface="Times New Roman"/>
              </a:rPr>
              <a:t>ol</a:t>
            </a:r>
            <a:r>
              <a:rPr lang="en-CA" sz="1200" b="1" spc="4" dirty="0">
                <a:solidFill>
                  <a:srgbClr val="363435"/>
                </a:solidFill>
                <a:latin typeface="Times New Roman"/>
                <a:cs typeface="Times New Roman"/>
              </a:rPr>
              <a:t>ong</a:t>
            </a:r>
            <a:r>
              <a:rPr lang="en-CA" sz="1200" b="1" spc="15" dirty="0">
                <a:solidFill>
                  <a:srgbClr val="363435"/>
                </a:solidFill>
                <a:latin typeface="Times New Roman"/>
                <a:cs typeface="Times New Roman"/>
              </a:rPr>
              <a:t>e</a:t>
            </a:r>
            <a:r>
              <a:rPr lang="en-CA" sz="1200" b="1" dirty="0">
                <a:solidFill>
                  <a:srgbClr val="363435"/>
                </a:solidFill>
                <a:latin typeface="Times New Roman"/>
                <a:cs typeface="Times New Roman"/>
              </a:rPr>
              <a:t>d</a:t>
            </a:r>
            <a:r>
              <a:rPr lang="en-CA" sz="1200" b="1" spc="20" dirty="0">
                <a:solidFill>
                  <a:srgbClr val="363435"/>
                </a:solidFill>
                <a:latin typeface="Times New Roman"/>
                <a:cs typeface="Times New Roman"/>
              </a:rPr>
              <a:t> </a:t>
            </a:r>
            <a:r>
              <a:rPr lang="en-CA" sz="1200" b="1" spc="4" dirty="0">
                <a:solidFill>
                  <a:srgbClr val="363435"/>
                </a:solidFill>
                <a:latin typeface="Times New Roman"/>
                <a:cs typeface="Times New Roman"/>
              </a:rPr>
              <a:t>E</a:t>
            </a:r>
            <a:r>
              <a:rPr lang="en-CA" sz="1200" b="1" spc="-4" dirty="0">
                <a:solidFill>
                  <a:srgbClr val="363435"/>
                </a:solidFill>
                <a:latin typeface="Times New Roman"/>
                <a:cs typeface="Times New Roman"/>
              </a:rPr>
              <a:t>C</a:t>
            </a:r>
            <a:r>
              <a:rPr lang="en-CA" sz="1200" b="1" dirty="0">
                <a:solidFill>
                  <a:srgbClr val="363435"/>
                </a:solidFill>
                <a:latin typeface="Times New Roman"/>
                <a:cs typeface="Times New Roman"/>
              </a:rPr>
              <a:t>G</a:t>
            </a:r>
            <a:r>
              <a:rPr lang="en-CA" sz="1200" b="1" spc="71" dirty="0">
                <a:solidFill>
                  <a:srgbClr val="363435"/>
                </a:solidFill>
                <a:latin typeface="Times New Roman"/>
                <a:cs typeface="Times New Roman"/>
              </a:rPr>
              <a:t> </a:t>
            </a:r>
            <a:r>
              <a:rPr lang="en-CA" sz="1200" b="1" spc="4" dirty="0">
                <a:solidFill>
                  <a:srgbClr val="363435"/>
                </a:solidFill>
                <a:latin typeface="Times New Roman"/>
                <a:cs typeface="Times New Roman"/>
              </a:rPr>
              <a:t>Mo</a:t>
            </a:r>
            <a:r>
              <a:rPr lang="en-CA" sz="1200" b="1" dirty="0">
                <a:solidFill>
                  <a:srgbClr val="363435"/>
                </a:solidFill>
                <a:latin typeface="Times New Roman"/>
                <a:cs typeface="Times New Roman"/>
              </a:rPr>
              <a:t>n</a:t>
            </a:r>
            <a:r>
              <a:rPr lang="en-CA" sz="1200" b="1" spc="4" dirty="0">
                <a:solidFill>
                  <a:srgbClr val="363435"/>
                </a:solidFill>
                <a:latin typeface="Times New Roman"/>
                <a:cs typeface="Times New Roman"/>
              </a:rPr>
              <a:t>it</a:t>
            </a:r>
            <a:r>
              <a:rPr lang="en-CA" sz="1200" b="1" spc="9" dirty="0">
                <a:solidFill>
                  <a:srgbClr val="363435"/>
                </a:solidFill>
                <a:latin typeface="Times New Roman"/>
                <a:cs typeface="Times New Roman"/>
              </a:rPr>
              <a:t>or</a:t>
            </a:r>
            <a:r>
              <a:rPr lang="en-CA" sz="1200" b="1" dirty="0">
                <a:solidFill>
                  <a:srgbClr val="363435"/>
                </a:solidFill>
                <a:latin typeface="Times New Roman"/>
                <a:cs typeface="Times New Roman"/>
              </a:rPr>
              <a:t>i</a:t>
            </a:r>
            <a:r>
              <a:rPr lang="en-CA" sz="1200" b="1" spc="4" dirty="0">
                <a:solidFill>
                  <a:srgbClr val="363435"/>
                </a:solidFill>
                <a:latin typeface="Times New Roman"/>
                <a:cs typeface="Times New Roman"/>
              </a:rPr>
              <a:t>n</a:t>
            </a:r>
            <a:r>
              <a:rPr lang="en-CA" sz="1200" b="1" dirty="0">
                <a:solidFill>
                  <a:srgbClr val="363435"/>
                </a:solidFill>
                <a:latin typeface="Times New Roman"/>
                <a:cs typeface="Times New Roman"/>
              </a:rPr>
              <a:t>g</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fo</a:t>
            </a:r>
            <a:r>
              <a:rPr lang="en-CA" sz="1200" b="1" dirty="0">
                <a:solidFill>
                  <a:srgbClr val="363435"/>
                </a:solidFill>
                <a:latin typeface="Times New Roman"/>
                <a:cs typeface="Times New Roman"/>
              </a:rPr>
              <a:t>r</a:t>
            </a:r>
            <a:r>
              <a:rPr lang="en-CA" sz="1200" b="1" spc="47" dirty="0">
                <a:solidFill>
                  <a:srgbClr val="363435"/>
                </a:solidFill>
                <a:latin typeface="Times New Roman"/>
                <a:cs typeface="Times New Roman"/>
              </a:rPr>
              <a:t> </a:t>
            </a:r>
            <a:r>
              <a:rPr lang="en-CA" sz="1200" b="1" spc="4" dirty="0">
                <a:solidFill>
                  <a:srgbClr val="363435"/>
                </a:solidFill>
                <a:latin typeface="Times New Roman"/>
                <a:cs typeface="Times New Roman"/>
              </a:rPr>
              <a:t>th</a:t>
            </a:r>
            <a:r>
              <a:rPr lang="en-CA" sz="1200" b="1" dirty="0">
                <a:solidFill>
                  <a:srgbClr val="363435"/>
                </a:solidFill>
                <a:latin typeface="Times New Roman"/>
                <a:cs typeface="Times New Roman"/>
              </a:rPr>
              <a:t>e</a:t>
            </a:r>
            <a:r>
              <a:rPr lang="en-CA" sz="1200" b="1" spc="7" dirty="0">
                <a:solidFill>
                  <a:srgbClr val="363435"/>
                </a:solidFill>
                <a:latin typeface="Times New Roman"/>
                <a:cs typeface="Times New Roman"/>
              </a:rPr>
              <a:t> </a:t>
            </a:r>
            <a:r>
              <a:rPr lang="en-CA" sz="1200" b="1" spc="15" dirty="0">
                <a:solidFill>
                  <a:srgbClr val="363435"/>
                </a:solidFill>
                <a:latin typeface="Times New Roman"/>
                <a:cs typeface="Times New Roman"/>
              </a:rPr>
              <a:t>De</a:t>
            </a:r>
            <a:r>
              <a:rPr lang="en-CA" sz="1200" b="1" spc="4" dirty="0">
                <a:solidFill>
                  <a:srgbClr val="363435"/>
                </a:solidFill>
                <a:latin typeface="Times New Roman"/>
                <a:cs typeface="Times New Roman"/>
              </a:rPr>
              <a:t>t</a:t>
            </a:r>
            <a:r>
              <a:rPr lang="en-CA" sz="1200" b="1" spc="15" dirty="0">
                <a:solidFill>
                  <a:srgbClr val="363435"/>
                </a:solidFill>
                <a:latin typeface="Times New Roman"/>
                <a:cs typeface="Times New Roman"/>
              </a:rPr>
              <a:t>e</a:t>
            </a:r>
            <a:r>
              <a:rPr lang="en-CA" sz="1200" b="1" spc="26" dirty="0">
                <a:solidFill>
                  <a:srgbClr val="363435"/>
                </a:solidFill>
                <a:latin typeface="Times New Roman"/>
                <a:cs typeface="Times New Roman"/>
              </a:rPr>
              <a:t>c</a:t>
            </a:r>
            <a:r>
              <a:rPr lang="en-CA" sz="1200" b="1" spc="4" dirty="0">
                <a:solidFill>
                  <a:srgbClr val="363435"/>
                </a:solidFill>
                <a:latin typeface="Times New Roman"/>
                <a:cs typeface="Times New Roman"/>
              </a:rPr>
              <a:t>tio</a:t>
            </a:r>
            <a:r>
              <a:rPr lang="en-CA" sz="1200" b="1" dirty="0">
                <a:solidFill>
                  <a:srgbClr val="363435"/>
                </a:solidFill>
                <a:latin typeface="Times New Roman"/>
                <a:cs typeface="Times New Roman"/>
              </a:rPr>
              <a:t>n </a:t>
            </a:r>
            <a:r>
              <a:rPr lang="en-CA" sz="1200" b="1" spc="4" dirty="0">
                <a:solidFill>
                  <a:srgbClr val="363435"/>
                </a:solidFill>
                <a:latin typeface="Times New Roman"/>
                <a:cs typeface="Times New Roman"/>
              </a:rPr>
              <a:t>o</a:t>
            </a:r>
            <a:r>
              <a:rPr lang="en-CA" sz="1200" b="1" dirty="0">
                <a:solidFill>
                  <a:srgbClr val="363435"/>
                </a:solidFill>
                <a:latin typeface="Times New Roman"/>
                <a:cs typeface="Times New Roman"/>
              </a:rPr>
              <a:t>f</a:t>
            </a:r>
            <a:r>
              <a:rPr lang="en-CA" sz="1200" b="1" spc="-5" dirty="0">
                <a:solidFill>
                  <a:srgbClr val="363435"/>
                </a:solidFill>
                <a:latin typeface="Times New Roman"/>
                <a:cs typeface="Times New Roman"/>
              </a:rPr>
              <a:t> </a:t>
            </a:r>
            <a:r>
              <a:rPr lang="en-CA" sz="1200" b="1" spc="4" dirty="0">
                <a:solidFill>
                  <a:srgbClr val="363435"/>
                </a:solidFill>
                <a:latin typeface="Times New Roman"/>
                <a:cs typeface="Times New Roman"/>
              </a:rPr>
              <a:t>A</a:t>
            </a:r>
            <a:r>
              <a:rPr lang="en-CA" sz="1200" b="1" spc="8" dirty="0">
                <a:solidFill>
                  <a:srgbClr val="363435"/>
                </a:solidFill>
                <a:latin typeface="Times New Roman"/>
                <a:cs typeface="Times New Roman"/>
              </a:rPr>
              <a:t>tr</a:t>
            </a:r>
            <a:r>
              <a:rPr lang="en-CA" sz="1200" b="1" spc="4" dirty="0">
                <a:solidFill>
                  <a:srgbClr val="363435"/>
                </a:solidFill>
                <a:latin typeface="Times New Roman"/>
                <a:cs typeface="Times New Roman"/>
              </a:rPr>
              <a:t>ia</a:t>
            </a:r>
            <a:r>
              <a:rPr lang="en-CA" sz="1200" b="1" dirty="0">
                <a:solidFill>
                  <a:srgbClr val="363435"/>
                </a:solidFill>
                <a:latin typeface="Times New Roman"/>
                <a:cs typeface="Times New Roman"/>
              </a:rPr>
              <a:t>l</a:t>
            </a:r>
            <a:r>
              <a:rPr lang="en-CA" sz="1200" b="1" spc="7" dirty="0">
                <a:solidFill>
                  <a:srgbClr val="363435"/>
                </a:solidFill>
                <a:latin typeface="Times New Roman"/>
                <a:cs typeface="Times New Roman"/>
              </a:rPr>
              <a:t> </a:t>
            </a:r>
            <a:r>
              <a:rPr lang="en-CA" sz="1200" b="1" dirty="0">
                <a:solidFill>
                  <a:srgbClr val="363435"/>
                </a:solidFill>
                <a:latin typeface="Times New Roman"/>
                <a:cs typeface="Times New Roman"/>
              </a:rPr>
              <a:t>Fi</a:t>
            </a:r>
            <a:r>
              <a:rPr lang="en-CA" sz="1200" b="1" spc="8" dirty="0">
                <a:solidFill>
                  <a:srgbClr val="363435"/>
                </a:solidFill>
                <a:latin typeface="Times New Roman"/>
                <a:cs typeface="Times New Roman"/>
              </a:rPr>
              <a:t>br</a:t>
            </a:r>
            <a:r>
              <a:rPr lang="en-CA" sz="1200" b="1" dirty="0">
                <a:solidFill>
                  <a:srgbClr val="363435"/>
                </a:solidFill>
                <a:latin typeface="Times New Roman"/>
                <a:cs typeface="Times New Roman"/>
              </a:rPr>
              <a:t>i</a:t>
            </a:r>
            <a:r>
              <a:rPr lang="en-CA" sz="1200" b="1" spc="4" dirty="0">
                <a:solidFill>
                  <a:srgbClr val="363435"/>
                </a:solidFill>
                <a:latin typeface="Times New Roman"/>
                <a:cs typeface="Times New Roman"/>
              </a:rPr>
              <a:t>ll</a:t>
            </a:r>
            <a:r>
              <a:rPr lang="en-CA" sz="1200" b="1" dirty="0">
                <a:solidFill>
                  <a:srgbClr val="363435"/>
                </a:solidFill>
                <a:latin typeface="Times New Roman"/>
                <a:cs typeface="Times New Roman"/>
              </a:rPr>
              <a:t>a</a:t>
            </a:r>
            <a:r>
              <a:rPr lang="en-CA" sz="1200" b="1" spc="4" dirty="0">
                <a:solidFill>
                  <a:srgbClr val="363435"/>
                </a:solidFill>
                <a:latin typeface="Times New Roman"/>
                <a:cs typeface="Times New Roman"/>
              </a:rPr>
              <a:t>tio</a:t>
            </a:r>
            <a:r>
              <a:rPr lang="en-CA" sz="1200" b="1" dirty="0">
                <a:solidFill>
                  <a:srgbClr val="363435"/>
                </a:solidFill>
                <a:latin typeface="Times New Roman"/>
                <a:cs typeface="Times New Roman"/>
              </a:rPr>
              <a:t>n</a:t>
            </a:r>
            <a:r>
              <a:rPr lang="en-CA" sz="1200" b="1" spc="163" dirty="0">
                <a:solidFill>
                  <a:srgbClr val="363435"/>
                </a:solidFill>
                <a:latin typeface="Times New Roman"/>
                <a:cs typeface="Times New Roman"/>
              </a:rPr>
              <a:t> </a:t>
            </a:r>
            <a:r>
              <a:rPr lang="en-CA" sz="1200" b="1" dirty="0">
                <a:solidFill>
                  <a:srgbClr val="363435"/>
                </a:solidFill>
                <a:latin typeface="Times New Roman"/>
                <a:cs typeface="Times New Roman"/>
              </a:rPr>
              <a:t>in</a:t>
            </a:r>
            <a:r>
              <a:rPr lang="en-CA" sz="1200" b="1" spc="-14" dirty="0">
                <a:solidFill>
                  <a:srgbClr val="363435"/>
                </a:solidFill>
                <a:latin typeface="Times New Roman"/>
                <a:cs typeface="Times New Roman"/>
              </a:rPr>
              <a:t> </a:t>
            </a:r>
            <a:r>
              <a:rPr lang="en-CA" sz="1200" b="1" spc="4" dirty="0">
                <a:solidFill>
                  <a:srgbClr val="363435"/>
                </a:solidFill>
                <a:latin typeface="Times New Roman"/>
                <a:cs typeface="Times New Roman"/>
              </a:rPr>
              <a:t>P</a:t>
            </a:r>
            <a:r>
              <a:rPr lang="en-CA" sz="1200" b="1" dirty="0">
                <a:solidFill>
                  <a:srgbClr val="363435"/>
                </a:solidFill>
                <a:latin typeface="Times New Roman"/>
                <a:cs typeface="Times New Roman"/>
              </a:rPr>
              <a:t>a</a:t>
            </a:r>
            <a:r>
              <a:rPr lang="en-CA" sz="1200" b="1" spc="4" dirty="0">
                <a:solidFill>
                  <a:srgbClr val="363435"/>
                </a:solidFill>
                <a:latin typeface="Times New Roman"/>
                <a:cs typeface="Times New Roman"/>
              </a:rPr>
              <a:t>ti</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n</a:t>
            </a:r>
            <a:r>
              <a:rPr lang="en-CA" sz="1200" b="1" spc="20" dirty="0">
                <a:solidFill>
                  <a:srgbClr val="363435"/>
                </a:solidFill>
                <a:latin typeface="Times New Roman"/>
                <a:cs typeface="Times New Roman"/>
              </a:rPr>
              <a:t>t</a:t>
            </a:r>
            <a:r>
              <a:rPr lang="en-CA" sz="1200" b="1" dirty="0">
                <a:solidFill>
                  <a:srgbClr val="363435"/>
                </a:solidFill>
                <a:latin typeface="Times New Roman"/>
                <a:cs typeface="Times New Roman"/>
              </a:rPr>
              <a:t>s</a:t>
            </a:r>
            <a:r>
              <a:rPr lang="en-CA" sz="1200" b="1" spc="-61" dirty="0">
                <a:solidFill>
                  <a:srgbClr val="363435"/>
                </a:solidFill>
                <a:latin typeface="Times New Roman"/>
                <a:cs typeface="Times New Roman"/>
              </a:rPr>
              <a:t> </a:t>
            </a:r>
            <a:r>
              <a:rPr lang="en-CA" sz="1200" b="1" dirty="0">
                <a:solidFill>
                  <a:srgbClr val="363435"/>
                </a:solidFill>
                <a:latin typeface="Times New Roman"/>
                <a:cs typeface="Times New Roman"/>
              </a:rPr>
              <a:t>w</a:t>
            </a:r>
            <a:r>
              <a:rPr lang="en-CA" sz="1200" b="1" spc="4" dirty="0">
                <a:solidFill>
                  <a:srgbClr val="363435"/>
                </a:solidFill>
                <a:latin typeface="Times New Roman"/>
                <a:cs typeface="Times New Roman"/>
              </a:rPr>
              <a:t>it</a:t>
            </a:r>
            <a:r>
              <a:rPr lang="en-CA" sz="1200" b="1" dirty="0">
                <a:solidFill>
                  <a:srgbClr val="363435"/>
                </a:solidFill>
                <a:latin typeface="Times New Roman"/>
                <a:cs typeface="Times New Roman"/>
              </a:rPr>
              <a:t>h</a:t>
            </a:r>
            <a:r>
              <a:rPr lang="en-CA" sz="1200" b="1" spc="-53" dirty="0">
                <a:solidFill>
                  <a:srgbClr val="363435"/>
                </a:solidFill>
                <a:latin typeface="Times New Roman"/>
                <a:cs typeface="Times New Roman"/>
              </a:rPr>
              <a:t> </a:t>
            </a:r>
            <a:r>
              <a:rPr lang="en-CA" sz="1200" b="1" spc="-4" dirty="0">
                <a:solidFill>
                  <a:srgbClr val="363435"/>
                </a:solidFill>
                <a:latin typeface="Times New Roman"/>
                <a:cs typeface="Times New Roman"/>
              </a:rPr>
              <a:t>C</a:t>
            </a:r>
            <a:r>
              <a:rPr lang="en-CA" sz="1200" b="1" spc="30" dirty="0">
                <a:solidFill>
                  <a:srgbClr val="363435"/>
                </a:solidFill>
                <a:latin typeface="Times New Roman"/>
                <a:cs typeface="Times New Roman"/>
              </a:rPr>
              <a:t>r</a:t>
            </a:r>
            <a:r>
              <a:rPr lang="en-CA" sz="1200" b="1" spc="4" dirty="0">
                <a:solidFill>
                  <a:srgbClr val="363435"/>
                </a:solidFill>
                <a:latin typeface="Times New Roman"/>
                <a:cs typeface="Times New Roman"/>
              </a:rPr>
              <a:t>y</a:t>
            </a:r>
            <a:r>
              <a:rPr lang="en-CA" sz="1200" b="1" spc="9" dirty="0">
                <a:solidFill>
                  <a:srgbClr val="363435"/>
                </a:solidFill>
                <a:latin typeface="Times New Roman"/>
                <a:cs typeface="Times New Roman"/>
              </a:rPr>
              <a:t>p</a:t>
            </a:r>
            <a:r>
              <a:rPr lang="en-CA" sz="1200" b="1" spc="4" dirty="0">
                <a:solidFill>
                  <a:srgbClr val="363435"/>
                </a:solidFill>
                <a:latin typeface="Times New Roman"/>
                <a:cs typeface="Times New Roman"/>
              </a:rPr>
              <a:t>t</a:t>
            </a:r>
            <a:r>
              <a:rPr lang="en-CA" sz="1200" b="1" spc="9" dirty="0">
                <a:solidFill>
                  <a:srgbClr val="363435"/>
                </a:solidFill>
                <a:latin typeface="Times New Roman"/>
                <a:cs typeface="Times New Roman"/>
              </a:rPr>
              <a:t>o</a:t>
            </a:r>
            <a:r>
              <a:rPr lang="en-CA" sz="1200" b="1" spc="4" dirty="0">
                <a:solidFill>
                  <a:srgbClr val="363435"/>
                </a:solidFill>
                <a:latin typeface="Times New Roman"/>
                <a:cs typeface="Times New Roman"/>
              </a:rPr>
              <a:t>g</a:t>
            </a:r>
            <a:r>
              <a:rPr lang="en-CA" sz="1200" b="1" spc="9" dirty="0">
                <a:solidFill>
                  <a:srgbClr val="363435"/>
                </a:solidFill>
                <a:latin typeface="Times New Roman"/>
                <a:cs typeface="Times New Roman"/>
              </a:rPr>
              <a:t>e</a:t>
            </a:r>
            <a:r>
              <a:rPr lang="en-CA" sz="1200" b="1" dirty="0">
                <a:solidFill>
                  <a:srgbClr val="363435"/>
                </a:solidFill>
                <a:latin typeface="Times New Roman"/>
                <a:cs typeface="Times New Roman"/>
              </a:rPr>
              <a:t>n</a:t>
            </a:r>
            <a:r>
              <a:rPr lang="en-CA" sz="1200" b="1" spc="4" dirty="0">
                <a:solidFill>
                  <a:srgbClr val="363435"/>
                </a:solidFill>
                <a:latin typeface="Times New Roman"/>
                <a:cs typeface="Times New Roman"/>
              </a:rPr>
              <a:t>i</a:t>
            </a:r>
            <a:r>
              <a:rPr lang="en-CA" sz="1200" b="1" dirty="0">
                <a:solidFill>
                  <a:srgbClr val="363435"/>
                </a:solidFill>
                <a:latin typeface="Times New Roman"/>
                <a:cs typeface="Times New Roman"/>
              </a:rPr>
              <a:t>c</a:t>
            </a:r>
            <a:r>
              <a:rPr lang="en-CA" sz="1200" b="1" spc="20" dirty="0">
                <a:solidFill>
                  <a:srgbClr val="363435"/>
                </a:solidFill>
                <a:latin typeface="Times New Roman"/>
                <a:cs typeface="Times New Roman"/>
              </a:rPr>
              <a:t> </a:t>
            </a:r>
            <a:r>
              <a:rPr lang="en-CA" sz="1200" b="1" spc="4" dirty="0">
                <a:solidFill>
                  <a:srgbClr val="363435"/>
                </a:solidFill>
                <a:latin typeface="Times New Roman"/>
                <a:cs typeface="Times New Roman"/>
              </a:rPr>
              <a:t>S</a:t>
            </a:r>
            <a:r>
              <a:rPr lang="en-CA" sz="1200" b="1" spc="9" dirty="0">
                <a:solidFill>
                  <a:srgbClr val="363435"/>
                </a:solidFill>
                <a:latin typeface="Times New Roman"/>
                <a:cs typeface="Times New Roman"/>
              </a:rPr>
              <a:t>t</a:t>
            </a:r>
            <a:r>
              <a:rPr lang="en-CA" sz="1200" b="1" spc="4" dirty="0">
                <a:solidFill>
                  <a:srgbClr val="363435"/>
                </a:solidFill>
                <a:latin typeface="Times New Roman"/>
                <a:cs typeface="Times New Roman"/>
              </a:rPr>
              <a:t>ro</a:t>
            </a:r>
            <a:r>
              <a:rPr lang="en-CA" sz="1200" b="1" dirty="0">
                <a:solidFill>
                  <a:srgbClr val="363435"/>
                </a:solidFill>
                <a:latin typeface="Times New Roman"/>
                <a:cs typeface="Times New Roman"/>
              </a:rPr>
              <a:t>ke</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o</a:t>
            </a:r>
            <a:r>
              <a:rPr lang="en-CA" sz="1200" b="1" dirty="0">
                <a:solidFill>
                  <a:srgbClr val="363435"/>
                </a:solidFill>
                <a:latin typeface="Times New Roman"/>
                <a:cs typeface="Times New Roman"/>
              </a:rPr>
              <a:t>r</a:t>
            </a:r>
            <a:r>
              <a:rPr lang="en-CA" sz="1200" b="1" spc="45" dirty="0">
                <a:solidFill>
                  <a:srgbClr val="363435"/>
                </a:solidFill>
                <a:latin typeface="Times New Roman"/>
                <a:cs typeface="Times New Roman"/>
              </a:rPr>
              <a:t> </a:t>
            </a:r>
            <a:r>
              <a:rPr lang="en-CA" sz="1200" b="1" dirty="0">
                <a:solidFill>
                  <a:srgbClr val="363435"/>
                </a:solidFill>
                <a:latin typeface="Times New Roman"/>
                <a:cs typeface="Times New Roman"/>
              </a:rPr>
              <a:t>TI</a:t>
            </a:r>
            <a:r>
              <a:rPr lang="en-CA" sz="1200" b="1" spc="36" dirty="0">
                <a:solidFill>
                  <a:srgbClr val="363435"/>
                </a:solidFill>
                <a:latin typeface="Times New Roman"/>
                <a:cs typeface="Times New Roman"/>
              </a:rPr>
              <a:t>A</a:t>
            </a:r>
            <a:r>
              <a:rPr lang="en-CA" sz="1200" b="1" dirty="0">
                <a:solidFill>
                  <a:srgbClr val="363435"/>
                </a:solidFill>
                <a:latin typeface="Times New Roman"/>
                <a:cs typeface="Times New Roman"/>
              </a:rPr>
              <a:t>.</a:t>
            </a:r>
            <a:endParaRPr lang="en-CA" sz="1200" dirty="0">
              <a:latin typeface="Times New Roman"/>
              <a:cs typeface="Times New Roman"/>
            </a:endParaRPr>
          </a:p>
          <a:p>
            <a:pPr marL="79919" marR="57601">
              <a:lnSpc>
                <a:spcPts val="964"/>
              </a:lnSpc>
              <a:spcBef>
                <a:spcPts val="294"/>
              </a:spcBef>
            </a:pP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he</a:t>
            </a:r>
            <a:r>
              <a:rPr lang="en-CA" sz="1200" spc="-7" dirty="0">
                <a:solidFill>
                  <a:srgbClr val="363435"/>
                </a:solidFill>
                <a:latin typeface="Times New Roman"/>
                <a:cs typeface="Times New Roman"/>
              </a:rPr>
              <a:t> </a:t>
            </a:r>
            <a:r>
              <a:rPr lang="en-CA" sz="1200" dirty="0">
                <a:solidFill>
                  <a:srgbClr val="363435"/>
                </a:solidFill>
                <a:latin typeface="Times New Roman"/>
                <a:cs typeface="Times New Roman"/>
              </a:rPr>
              <a:t>p</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o</a:t>
            </a:r>
            <a:r>
              <a:rPr lang="en-CA" sz="1200" spc="30" dirty="0">
                <a:solidFill>
                  <a:srgbClr val="363435"/>
                </a:solidFill>
                <a:latin typeface="Times New Roman"/>
                <a:cs typeface="Times New Roman"/>
              </a:rPr>
              <a:t>r</a:t>
            </a:r>
            <a:r>
              <a:rPr lang="en-CA" sz="1200" dirty="0">
                <a:solidFill>
                  <a:srgbClr val="363435"/>
                </a:solidFill>
                <a:latin typeface="Times New Roman"/>
                <a:cs typeface="Times New Roman"/>
              </a:rPr>
              <a:t>tion</a:t>
            </a:r>
            <a:r>
              <a:rPr lang="en-CA" sz="1200" spc="187"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pati</a:t>
            </a:r>
            <a:r>
              <a:rPr lang="en-CA" sz="1200" spc="4" dirty="0">
                <a:solidFill>
                  <a:srgbClr val="363435"/>
                </a:solidFill>
                <a:latin typeface="Times New Roman"/>
                <a:cs typeface="Times New Roman"/>
              </a:rPr>
              <a:t>e</a:t>
            </a:r>
            <a:r>
              <a:rPr lang="en-CA" sz="1200" dirty="0">
                <a:solidFill>
                  <a:srgbClr val="363435"/>
                </a:solidFill>
                <a:latin typeface="Times New Roman"/>
                <a:cs typeface="Times New Roman"/>
              </a:rPr>
              <a:t>n</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188"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hom</a:t>
            </a:r>
            <a:r>
              <a:rPr lang="en-CA" sz="1200" spc="69" dirty="0">
                <a:solidFill>
                  <a:srgbClr val="363435"/>
                </a:solidFill>
                <a:latin typeface="Times New Roman"/>
                <a:cs typeface="Times New Roman"/>
              </a:rPr>
              <a:t> </a:t>
            </a:r>
            <a:r>
              <a:rPr lang="en-CA" sz="1200" dirty="0">
                <a:solidFill>
                  <a:srgbClr val="363435"/>
                </a:solidFill>
                <a:latin typeface="Times New Roman"/>
                <a:cs typeface="Times New Roman"/>
              </a:rPr>
              <a:t>at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ia</a:t>
            </a:r>
            <a:r>
              <a:rPr lang="en-CA" sz="1200" dirty="0">
                <a:solidFill>
                  <a:srgbClr val="363435"/>
                </a:solidFill>
                <a:latin typeface="Times New Roman"/>
                <a:cs typeface="Times New Roman"/>
              </a:rPr>
              <a:t>l</a:t>
            </a:r>
            <a:r>
              <a:rPr lang="en-CA" sz="1200" spc="27"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b</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ill</a:t>
            </a:r>
            <a:r>
              <a:rPr lang="en-CA" sz="1200" dirty="0">
                <a:solidFill>
                  <a:srgbClr val="363435"/>
                </a:solidFill>
                <a:latin typeface="Times New Roman"/>
                <a:cs typeface="Times New Roman"/>
              </a:rPr>
              <a:t>ation</a:t>
            </a:r>
            <a:r>
              <a:rPr lang="en-CA" sz="1200" spc="-46" dirty="0">
                <a:solidFill>
                  <a:srgbClr val="363435"/>
                </a:solidFill>
                <a:latin typeface="Times New Roman"/>
                <a:cs typeface="Times New Roman"/>
              </a:rPr>
              <a:t> </a:t>
            </a:r>
            <a:r>
              <a:rPr lang="en-CA" sz="1200"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28"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spc="26"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70"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nc</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4" dirty="0">
                <a:solidFill>
                  <a:srgbClr val="363435"/>
                </a:solidFill>
                <a:latin typeface="Times New Roman"/>
                <a:cs typeface="Times New Roman"/>
              </a:rPr>
              <a:t>as</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nc</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31"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r</a:t>
            </a:r>
            <a:r>
              <a:rPr lang="en-CA" sz="1200" spc="4" dirty="0">
                <a:solidFill>
                  <a:srgbClr val="363435"/>
                </a:solidFill>
                <a:latin typeface="Times New Roman"/>
                <a:cs typeface="Times New Roman"/>
              </a:rPr>
              <a:t>atio</a:t>
            </a:r>
            <a:r>
              <a:rPr lang="en-CA" sz="1200" dirty="0">
                <a:solidFill>
                  <a:srgbClr val="363435"/>
                </a:solidFill>
                <a:latin typeface="Times New Roman"/>
                <a:cs typeface="Times New Roman"/>
              </a:rPr>
              <a:t>n</a:t>
            </a:r>
            <a:r>
              <a:rPr lang="en-CA" sz="1200" spc="17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spc="-14"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40"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6" dirty="0">
                <a:solidFill>
                  <a:srgbClr val="363435"/>
                </a:solidFill>
                <a:latin typeface="Times New Roman"/>
                <a:cs typeface="Times New Roman"/>
              </a:rPr>
              <a:t> </a:t>
            </a:r>
            <a:r>
              <a:rPr lang="en-CA" sz="1200" spc="15" dirty="0">
                <a:solidFill>
                  <a:srgbClr val="363435"/>
                </a:solidFill>
                <a:latin typeface="Times New Roman"/>
                <a:cs typeface="Times New Roman"/>
              </a:rPr>
              <a:t>T</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da</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a</a:t>
            </a:r>
            <a:r>
              <a:rPr lang="en-CA" sz="1200" spc="127"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f</a:t>
            </a:r>
            <a:r>
              <a:rPr lang="en-CA" sz="1200" spc="-151" dirty="0">
                <a:solidFill>
                  <a:srgbClr val="363435"/>
                </a:solidFill>
                <a:latin typeface="Times New Roman"/>
                <a:cs typeface="Times New Roman"/>
              </a:rPr>
              <a:t> </a:t>
            </a:r>
            <a:r>
              <a:rPr lang="en-CA" sz="1200" spc="9" dirty="0" err="1">
                <a:solidFill>
                  <a:srgbClr val="363435"/>
                </a:solidFill>
                <a:latin typeface="Times New Roman"/>
                <a:cs typeface="Times New Roman"/>
              </a:rPr>
              <a:t>l</a:t>
            </a:r>
            <a:r>
              <a:rPr lang="en-CA" sz="1200" spc="15" dirty="0" err="1">
                <a:solidFill>
                  <a:srgbClr val="363435"/>
                </a:solidFill>
                <a:latin typeface="Times New Roman"/>
                <a:cs typeface="Times New Roman"/>
              </a:rPr>
              <a:t>e</a:t>
            </a:r>
            <a:r>
              <a:rPr lang="en-CA" sz="1200" spc="30" dirty="0" err="1">
                <a:solidFill>
                  <a:srgbClr val="363435"/>
                </a:solidFill>
                <a:latin typeface="Times New Roman"/>
                <a:cs typeface="Times New Roman"/>
              </a:rPr>
              <a:t>c</a:t>
            </a:r>
            <a:r>
              <a:rPr lang="en-CA" sz="1200" dirty="0" err="1">
                <a:solidFill>
                  <a:srgbClr val="363435"/>
                </a:solidFill>
                <a:latin typeface="Times New Roman"/>
                <a:cs typeface="Times New Roman"/>
              </a:rPr>
              <a:t>t</a:t>
            </a:r>
            <a:r>
              <a:rPr lang="en-CA" sz="1200" spc="31"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m</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83"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s</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d</a:t>
            </a:r>
            <a:r>
              <a:rPr lang="en-CA" sz="1200" dirty="0">
                <a:solidFill>
                  <a:srgbClr val="363435"/>
                </a:solidFill>
                <a:latin typeface="Times New Roman"/>
                <a:cs typeface="Times New Roman"/>
              </a:rPr>
              <a:t>e</a:t>
            </a:r>
            <a:r>
              <a:rPr lang="en-CA" sz="1200" spc="16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a:t>
            </a:r>
            <a:r>
              <a:rPr lang="en-CA" sz="1200" spc="-55" dirty="0">
                <a:solidFill>
                  <a:srgbClr val="363435"/>
                </a:solidFill>
                <a:latin typeface="Times New Roman"/>
                <a:cs typeface="Times New Roman"/>
              </a:rPr>
              <a:t> </a:t>
            </a:r>
            <a:r>
              <a:rPr lang="en-CA" sz="1200" spc="4" dirty="0">
                <a:solidFill>
                  <a:srgbClr val="363435"/>
                </a:solidFill>
                <a:latin typeface="Times New Roman"/>
                <a:cs typeface="Times New Roman"/>
              </a:rPr>
              <a:t>da</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a</a:t>
            </a:r>
            <a:r>
              <a:rPr lang="en-CA" sz="1200" spc="127" dirty="0">
                <a:solidFill>
                  <a:srgbClr val="363435"/>
                </a:solidFill>
                <a:latin typeface="Times New Roman"/>
                <a:cs typeface="Times New Roman"/>
              </a:rPr>
              <a:t> </a:t>
            </a:r>
            <a:r>
              <a:rPr lang="en-CA" sz="1200" spc="9" dirty="0">
                <a:solidFill>
                  <a:srgbClr val="363435"/>
                </a:solidFill>
                <a:latin typeface="Times New Roman"/>
                <a:cs typeface="Times New Roman"/>
              </a:rPr>
              <a:t>f</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3" dirty="0">
                <a:solidFill>
                  <a:srgbClr val="363435"/>
                </a:solidFill>
                <a:latin typeface="Times New Roman"/>
                <a:cs typeface="Times New Roman"/>
              </a:rPr>
              <a:t> </a:t>
            </a:r>
            <a:r>
              <a:rPr lang="en-CA" sz="1200" dirty="0">
                <a:solidFill>
                  <a:srgbClr val="363435"/>
                </a:solidFill>
                <a:latin typeface="Times New Roman"/>
                <a:cs typeface="Times New Roman"/>
              </a:rPr>
              <a:t>2</a:t>
            </a:r>
            <a:r>
              <a:rPr lang="en-CA" sz="1200" spc="16"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68" dirty="0">
                <a:solidFill>
                  <a:srgbClr val="363435"/>
                </a:solidFill>
                <a:latin typeface="Times New Roman"/>
                <a:cs typeface="Times New Roman"/>
              </a:rPr>
              <a:t> </a:t>
            </a:r>
            <a:r>
              <a:rPr lang="en-CA" sz="1200" spc="9" dirty="0">
                <a:solidFill>
                  <a:srgbClr val="363435"/>
                </a:solidFill>
                <a:latin typeface="Times New Roman"/>
                <a:cs typeface="Times New Roman"/>
              </a:rPr>
              <a:t>n</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t s</a:t>
            </a:r>
            <a:r>
              <a:rPr lang="en-CA" sz="1200" spc="9" dirty="0">
                <a:solidFill>
                  <a:srgbClr val="363435"/>
                </a:solidFill>
                <a:latin typeface="Times New Roman"/>
                <a:cs typeface="Times New Roman"/>
              </a:rPr>
              <a:t>how</a:t>
            </a:r>
            <a:r>
              <a:rPr lang="en-CA" sz="1200" dirty="0">
                <a:solidFill>
                  <a:srgbClr val="363435"/>
                </a:solidFill>
                <a:latin typeface="Times New Roman"/>
                <a:cs typeface="Times New Roman"/>
              </a:rPr>
              <a:t>n</a:t>
            </a:r>
            <a:r>
              <a:rPr lang="en-CA" sz="1200" spc="106" dirty="0">
                <a:solidFill>
                  <a:srgbClr val="363435"/>
                </a:solidFill>
                <a:latin typeface="Times New Roman"/>
                <a:cs typeface="Times New Roman"/>
              </a:rPr>
              <a:t> </a:t>
            </a:r>
            <a:r>
              <a:rPr lang="en-CA" sz="1200" spc="15" dirty="0">
                <a:solidFill>
                  <a:srgbClr val="363435"/>
                </a:solidFill>
                <a:latin typeface="Times New Roman"/>
                <a:cs typeface="Times New Roman"/>
              </a:rPr>
              <a:t>bec</a:t>
            </a:r>
            <a:r>
              <a:rPr lang="en-CA" sz="1200" dirty="0">
                <a:solidFill>
                  <a:srgbClr val="363435"/>
                </a:solidFill>
                <a:latin typeface="Times New Roman"/>
                <a:cs typeface="Times New Roman"/>
              </a:rPr>
              <a:t>au</a:t>
            </a:r>
            <a:r>
              <a:rPr lang="en-CA" sz="1200" spc="4" dirty="0">
                <a:solidFill>
                  <a:srgbClr val="363435"/>
                </a:solidFill>
                <a:latin typeface="Times New Roman"/>
                <a:cs typeface="Times New Roman"/>
              </a:rPr>
              <a:t>s</a:t>
            </a:r>
            <a:r>
              <a:rPr lang="en-CA" sz="1200" dirty="0">
                <a:solidFill>
                  <a:srgbClr val="363435"/>
                </a:solidFill>
                <a:latin typeface="Times New Roman"/>
                <a:cs typeface="Times New Roman"/>
              </a:rPr>
              <a:t>e</a:t>
            </a:r>
            <a:r>
              <a:rPr lang="en-CA" sz="1200" spc="184"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15" dirty="0">
                <a:solidFill>
                  <a:srgbClr val="363435"/>
                </a:solidFill>
                <a:latin typeface="Times New Roman"/>
                <a:cs typeface="Times New Roman"/>
              </a:rPr>
              <a:t>e</a:t>
            </a:r>
            <a:r>
              <a:rPr lang="en-CA" sz="1200" spc="9" dirty="0">
                <a:solidFill>
                  <a:srgbClr val="363435"/>
                </a:solidFill>
                <a:latin typeface="Times New Roman"/>
                <a:cs typeface="Times New Roman"/>
              </a:rPr>
              <a:t>x</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c</a:t>
            </a:r>
            <a:r>
              <a:rPr lang="en-CA" sz="1200" dirty="0">
                <a:solidFill>
                  <a:srgbClr val="363435"/>
                </a:solidFill>
                <a:latin typeface="Times New Roman"/>
                <a:cs typeface="Times New Roman"/>
              </a:rPr>
              <a:t>t</a:t>
            </a:r>
            <a:r>
              <a:rPr lang="en-CA" sz="1200" spc="20" dirty="0">
                <a:solidFill>
                  <a:srgbClr val="363435"/>
                </a:solidFill>
                <a:latin typeface="Times New Roman"/>
                <a:cs typeface="Times New Roman"/>
              </a:rPr>
              <a:t> </a:t>
            </a:r>
            <a:r>
              <a:rPr lang="en-CA" sz="1200" spc="4" dirty="0">
                <a:solidFill>
                  <a:srgbClr val="363435"/>
                </a:solidFill>
                <a:latin typeface="Times New Roman"/>
                <a:cs typeface="Times New Roman"/>
              </a:rPr>
              <a:t>dat</a:t>
            </a:r>
            <a:r>
              <a:rPr lang="en-CA" sz="1200" dirty="0">
                <a:solidFill>
                  <a:srgbClr val="363435"/>
                </a:solidFill>
                <a:latin typeface="Times New Roman"/>
                <a:cs typeface="Times New Roman"/>
              </a:rPr>
              <a:t>e</a:t>
            </a:r>
            <a:r>
              <a:rPr lang="en-CA" sz="1200" spc="120"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tio</a:t>
            </a:r>
            <a:r>
              <a:rPr lang="en-CA" sz="1200" dirty="0">
                <a:solidFill>
                  <a:srgbClr val="363435"/>
                </a:solidFill>
                <a:latin typeface="Times New Roman"/>
                <a:cs typeface="Times New Roman"/>
              </a:rPr>
              <a:t>n</a:t>
            </a:r>
            <a:r>
              <a:rPr lang="en-CA" sz="1200" spc="17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20" dirty="0">
                <a:solidFill>
                  <a:srgbClr val="363435"/>
                </a:solidFill>
                <a:latin typeface="Times New Roman"/>
                <a:cs typeface="Times New Roman"/>
              </a:rPr>
              <a:t>n</a:t>
            </a:r>
            <a:r>
              <a:rPr lang="en-CA" sz="1200" dirty="0">
                <a:solidFill>
                  <a:srgbClr val="363435"/>
                </a:solidFill>
                <a:latin typeface="Times New Roman"/>
                <a:cs typeface="Times New Roman"/>
              </a:rPr>
              <a:t>- </a:t>
            </a:r>
            <a:r>
              <a:rPr lang="en-CA" sz="1200" spc="9" dirty="0">
                <a:solidFill>
                  <a:srgbClr val="363435"/>
                </a:solidFill>
                <a:latin typeface="Times New Roman"/>
                <a:cs typeface="Times New Roman"/>
              </a:rPr>
              <a:t>know</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a:t>
            </a:r>
            <a:r>
              <a:rPr lang="en-CA" sz="1200" spc="22"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4" dirty="0">
                <a:solidFill>
                  <a:srgbClr val="363435"/>
                </a:solidFill>
                <a:latin typeface="Times New Roman"/>
                <a:cs typeface="Times New Roman"/>
              </a:rPr>
              <a:t>t</a:t>
            </a:r>
            <a:r>
              <a:rPr lang="en-CA" sz="1200" spc="14"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0"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dirty="0">
                <a:solidFill>
                  <a:srgbClr val="363435"/>
                </a:solidFill>
                <a:latin typeface="Times New Roman"/>
                <a:cs typeface="Times New Roman"/>
              </a:rPr>
              <a:t>6</a:t>
            </a:r>
            <a:r>
              <a:rPr lang="en-CA" sz="1200" spc="1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dirty="0">
                <a:solidFill>
                  <a:srgbClr val="363435"/>
                </a:solidFill>
                <a:latin typeface="Times New Roman"/>
                <a:cs typeface="Times New Roman"/>
              </a:rPr>
              <a:t>77</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15" dirty="0">
                <a:solidFill>
                  <a:srgbClr val="363435"/>
                </a:solidFill>
                <a:latin typeface="Times New Roman"/>
                <a:cs typeface="Times New Roman"/>
              </a:rPr>
              <a:t>w</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26"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nde</a:t>
            </a:r>
            <a:r>
              <a:rPr lang="en-CA" sz="1200" spc="41" dirty="0">
                <a:solidFill>
                  <a:srgbClr val="363435"/>
                </a:solidFill>
                <a:latin typeface="Times New Roman"/>
                <a:cs typeface="Times New Roman"/>
              </a:rPr>
              <a:t>r</a:t>
            </a:r>
            <a:r>
              <a:rPr lang="en-CA" sz="1200" spc="9" dirty="0">
                <a:solidFill>
                  <a:srgbClr val="363435"/>
                </a:solidFill>
                <a:latin typeface="Times New Roman"/>
                <a:cs typeface="Times New Roman"/>
              </a:rPr>
              <a:t>wen</a:t>
            </a:r>
            <a:r>
              <a:rPr lang="en-CA" sz="1200" dirty="0">
                <a:solidFill>
                  <a:srgbClr val="363435"/>
                </a:solidFill>
                <a:latin typeface="Times New Roman"/>
                <a:cs typeface="Times New Roman"/>
              </a:rPr>
              <a:t>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6"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46"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spc="36" dirty="0">
                <a:solidFill>
                  <a:srgbClr val="363435"/>
                </a:solidFill>
                <a:latin typeface="Times New Roman"/>
                <a:cs typeface="Times New Roman"/>
              </a:rPr>
              <a:t>4</a:t>
            </a:r>
            <a:r>
              <a:rPr lang="en-CA" sz="1200" spc="20" dirty="0">
                <a:solidFill>
                  <a:srgbClr val="363435"/>
                </a:solidFill>
                <a:latin typeface="Times New Roman"/>
                <a:cs typeface="Times New Roman"/>
              </a:rPr>
              <a:t>-</a:t>
            </a:r>
            <a:r>
              <a:rPr lang="en-CA" sz="1200" spc="9" dirty="0">
                <a:solidFill>
                  <a:srgbClr val="363435"/>
                </a:solidFill>
                <a:latin typeface="Times New Roman"/>
                <a:cs typeface="Times New Roman"/>
              </a:rPr>
              <a:t>ho</a:t>
            </a:r>
            <a:r>
              <a:rPr lang="en-CA" sz="1200" dirty="0">
                <a:solidFill>
                  <a:srgbClr val="363435"/>
                </a:solidFill>
                <a:latin typeface="Times New Roman"/>
                <a:cs typeface="Times New Roman"/>
              </a:rPr>
              <a:t>ur</a:t>
            </a:r>
            <a:r>
              <a:rPr lang="en-CA" sz="1200" spc="20" dirty="0">
                <a:solidFill>
                  <a:srgbClr val="363435"/>
                </a:solidFill>
                <a:latin typeface="Times New Roman"/>
                <a:cs typeface="Times New Roman"/>
              </a:rPr>
              <a:t> </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ol</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r</a:t>
            </a:r>
            <a:r>
              <a:rPr lang="en-CA" sz="1200" spc="96"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66" dirty="0">
                <a:solidFill>
                  <a:srgbClr val="363435"/>
                </a:solidFill>
                <a:latin typeface="Times New Roman"/>
                <a:cs typeface="Times New Roman"/>
              </a:rPr>
              <a:t> </a:t>
            </a:r>
            <a:r>
              <a:rPr lang="en-CA" sz="1200" dirty="0">
                <a:solidFill>
                  <a:srgbClr val="363435"/>
                </a:solidFill>
                <a:latin typeface="Times New Roman"/>
                <a:cs typeface="Times New Roman"/>
              </a:rPr>
              <a:t>(</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119" dirty="0">
                <a:solidFill>
                  <a:srgbClr val="363435"/>
                </a:solidFill>
                <a:latin typeface="Times New Roman"/>
                <a:cs typeface="Times New Roman"/>
              </a:rPr>
              <a:t> </a:t>
            </a:r>
            <a:r>
              <a:rPr lang="en-CA" sz="1200" dirty="0">
                <a:solidFill>
                  <a:srgbClr val="363435"/>
                </a:solidFill>
                <a:latin typeface="Times New Roman"/>
                <a:cs typeface="Times New Roman"/>
              </a:rPr>
              <a:t>c</a:t>
            </a:r>
            <a:r>
              <a:rPr lang="en-CA" sz="1200" spc="4" dirty="0">
                <a:solidFill>
                  <a:srgbClr val="363435"/>
                </a:solidFill>
                <a:latin typeface="Times New Roman"/>
                <a:cs typeface="Times New Roman"/>
              </a:rPr>
              <a:t>o</a:t>
            </a:r>
            <a:r>
              <a:rPr lang="en-CA" sz="1200" spc="9" dirty="0">
                <a:solidFill>
                  <a:srgbClr val="363435"/>
                </a:solidFill>
                <a:latin typeface="Times New Roman"/>
                <a:cs typeface="Times New Roman"/>
              </a:rPr>
              <a:t>n</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l</a:t>
            </a:r>
            <a:r>
              <a:rPr lang="en-CA" sz="1200" spc="99" dirty="0">
                <a:solidFill>
                  <a:srgbClr val="363435"/>
                </a:solidFill>
                <a:latin typeface="Times New Roman"/>
                <a:cs typeface="Times New Roman"/>
              </a:rPr>
              <a:t> </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u</a:t>
            </a:r>
            <a:r>
              <a:rPr lang="en-CA" sz="1200" spc="-15" dirty="0">
                <a:solidFill>
                  <a:srgbClr val="363435"/>
                </a:solidFill>
                <a:latin typeface="Times New Roman"/>
                <a:cs typeface="Times New Roman"/>
              </a:rPr>
              <a:t>p</a:t>
            </a:r>
            <a:r>
              <a:rPr lang="en-CA" sz="1200" spc="-20" dirty="0">
                <a:solidFill>
                  <a:srgbClr val="363435"/>
                </a:solidFill>
                <a:latin typeface="Times New Roman"/>
                <a:cs typeface="Times New Roman"/>
              </a:rPr>
              <a:t>)</a:t>
            </a:r>
            <a:r>
              <a:rPr lang="en-CA" sz="1200" dirty="0">
                <a:solidFill>
                  <a:srgbClr val="363435"/>
                </a:solidFill>
                <a:latin typeface="Times New Roman"/>
                <a:cs typeface="Times New Roman"/>
              </a:rPr>
              <a:t>.</a:t>
            </a:r>
            <a:r>
              <a:rPr lang="en-CA" sz="1200" spc="145"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up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spc="20" dirty="0">
                <a:solidFill>
                  <a:srgbClr val="363435"/>
                </a:solidFill>
                <a:latin typeface="Times New Roman"/>
                <a:cs typeface="Times New Roman"/>
              </a:rPr>
              <a:t>8</a:t>
            </a:r>
            <a:r>
              <a:rPr lang="en-CA" sz="1200" dirty="0">
                <a:solidFill>
                  <a:srgbClr val="363435"/>
                </a:solidFill>
                <a:latin typeface="Times New Roman"/>
                <a:cs typeface="Times New Roman"/>
              </a:rPr>
              <a:t>4</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15" dirty="0">
                <a:solidFill>
                  <a:srgbClr val="363435"/>
                </a:solidFill>
                <a:latin typeface="Times New Roman"/>
                <a:cs typeface="Times New Roman"/>
              </a:rPr>
              <a:t>w</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26"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nde</a:t>
            </a:r>
            <a:r>
              <a:rPr lang="en-CA" sz="1200" spc="41" dirty="0">
                <a:solidFill>
                  <a:srgbClr val="363435"/>
                </a:solidFill>
                <a:latin typeface="Times New Roman"/>
                <a:cs typeface="Times New Roman"/>
              </a:rPr>
              <a:t>r</a:t>
            </a:r>
            <a:r>
              <a:rPr lang="en-CA" sz="1200" spc="9" dirty="0">
                <a:solidFill>
                  <a:srgbClr val="363435"/>
                </a:solidFill>
                <a:latin typeface="Times New Roman"/>
                <a:cs typeface="Times New Roman"/>
              </a:rPr>
              <a:t>wen</a:t>
            </a:r>
            <a:r>
              <a:rPr lang="en-CA" sz="1200" dirty="0">
                <a:solidFill>
                  <a:srgbClr val="363435"/>
                </a:solidFill>
                <a:latin typeface="Times New Roman"/>
                <a:cs typeface="Times New Roman"/>
              </a:rPr>
              <a:t>t</a:t>
            </a:r>
            <a:r>
              <a:rPr lang="en-CA" sz="1200" spc="168" dirty="0">
                <a:solidFill>
                  <a:srgbClr val="363435"/>
                </a:solidFill>
                <a:latin typeface="Times New Roman"/>
                <a:cs typeface="Times New Roman"/>
              </a:rPr>
              <a:t> </a:t>
            </a:r>
            <a:r>
              <a:rPr lang="en-CA" sz="1200" spc="4" dirty="0">
                <a:solidFill>
                  <a:srgbClr val="363435"/>
                </a:solidFill>
                <a:latin typeface="Times New Roman"/>
                <a:cs typeface="Times New Roman"/>
              </a:rPr>
              <a:t>3</a:t>
            </a:r>
            <a:r>
              <a:rPr lang="en-CA" sz="1200" spc="45" dirty="0">
                <a:solidFill>
                  <a:srgbClr val="363435"/>
                </a:solidFill>
                <a:latin typeface="Times New Roman"/>
                <a:cs typeface="Times New Roman"/>
              </a:rPr>
              <a:t>0</a:t>
            </a:r>
            <a:r>
              <a:rPr lang="en-CA" sz="1200" spc="29" dirty="0">
                <a:solidFill>
                  <a:srgbClr val="363435"/>
                </a:solidFill>
                <a:latin typeface="Times New Roman"/>
                <a:cs typeface="Times New Roman"/>
              </a:rPr>
              <a:t>-</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ay</a:t>
            </a:r>
            <a:r>
              <a:rPr lang="en-CA" sz="1200" spc="41"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76"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dirty="0">
                <a:solidFill>
                  <a:srgbClr val="363435"/>
                </a:solidFill>
                <a:latin typeface="Times New Roman"/>
                <a:cs typeface="Times New Roman"/>
              </a:rPr>
              <a:t>1</a:t>
            </a:r>
            <a:r>
              <a:rPr lang="en-CA" sz="1200" spc="12"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hin</a:t>
            </a:r>
            <a:r>
              <a:rPr lang="en-CA" sz="1200" spc="7"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15" dirty="0">
                <a:solidFill>
                  <a:srgbClr val="363435"/>
                </a:solidFill>
                <a:latin typeface="Times New Roman"/>
                <a:cs typeface="Times New Roman"/>
              </a:rPr>
              <a:t>ee</a:t>
            </a:r>
            <a:r>
              <a:rPr lang="en-CA" sz="1200" dirty="0">
                <a:solidFill>
                  <a:srgbClr val="363435"/>
                </a:solidFill>
                <a:latin typeface="Times New Roman"/>
                <a:cs typeface="Times New Roman"/>
              </a:rPr>
              <a:t>k</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7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spc="-20" dirty="0">
                <a:solidFill>
                  <a:srgbClr val="363435"/>
                </a:solidFill>
                <a:latin typeface="Times New Roman"/>
                <a:cs typeface="Times New Roman"/>
              </a:rPr>
              <a:t>3</a:t>
            </a:r>
            <a:r>
              <a:rPr lang="en-CA" sz="1200" dirty="0">
                <a:solidFill>
                  <a:srgbClr val="363435"/>
                </a:solidFill>
                <a:latin typeface="Times New Roman"/>
                <a:cs typeface="Times New Roman"/>
              </a:rPr>
              <a:t>3</a:t>
            </a:r>
            <a:r>
              <a:rPr lang="en-CA" sz="1200" spc="12"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hin</a:t>
            </a:r>
            <a:r>
              <a:rPr lang="en-CA" sz="1200" spc="7"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 </a:t>
            </a:r>
            <a:r>
              <a:rPr lang="en-CA" sz="1200" spc="46" dirty="0">
                <a:solidFill>
                  <a:srgbClr val="363435"/>
                </a:solidFill>
                <a:latin typeface="Times New Roman"/>
                <a:cs typeface="Times New Roman"/>
              </a:rPr>
              <a:t>f</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rs</a:t>
            </a:r>
            <a:r>
              <a:rPr lang="en-CA" sz="1200" dirty="0">
                <a:solidFill>
                  <a:srgbClr val="363435"/>
                </a:solidFill>
                <a:latin typeface="Times New Roman"/>
                <a:cs typeface="Times New Roman"/>
              </a:rPr>
              <a:t>t</a:t>
            </a:r>
            <a:r>
              <a:rPr lang="en-CA" sz="1200" spc="5" dirty="0">
                <a:solidFill>
                  <a:srgbClr val="363435"/>
                </a:solidFill>
                <a:latin typeface="Times New Roman"/>
                <a:cs typeface="Times New Roman"/>
              </a:rPr>
              <a:t> </a:t>
            </a:r>
            <a:r>
              <a:rPr lang="en-CA" sz="1200" dirty="0">
                <a:solidFill>
                  <a:srgbClr val="363435"/>
                </a:solidFill>
                <a:latin typeface="Times New Roman"/>
                <a:cs typeface="Times New Roman"/>
              </a:rPr>
              <a:t>2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60"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20" dirty="0">
                <a:solidFill>
                  <a:srgbClr val="363435"/>
                </a:solidFill>
                <a:latin typeface="Times New Roman"/>
                <a:cs typeface="Times New Roman"/>
              </a:rPr>
              <a:t>3</a:t>
            </a:r>
            <a:r>
              <a:rPr lang="en-CA" sz="1200" dirty="0">
                <a:solidFill>
                  <a:srgbClr val="363435"/>
                </a:solidFill>
                <a:latin typeface="Times New Roman"/>
                <a:cs typeface="Times New Roman"/>
              </a:rPr>
              <a:t>5</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6" dirty="0">
                <a:solidFill>
                  <a:srgbClr val="363435"/>
                </a:solidFill>
                <a:latin typeface="Times New Roman"/>
                <a:cs typeface="Times New Roman"/>
              </a:rPr>
              <a:t> </a:t>
            </a:r>
            <a:r>
              <a:rPr lang="en-CA" sz="1200" dirty="0">
                <a:solidFill>
                  <a:srgbClr val="363435"/>
                </a:solidFill>
                <a:latin typeface="Times New Roman"/>
                <a:cs typeface="Times New Roman"/>
              </a:rPr>
              <a:t>the</a:t>
            </a:r>
            <a:r>
              <a:rPr lang="en-CA" sz="1200" spc="79"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rs</a:t>
            </a:r>
            <a:r>
              <a:rPr lang="en-CA" sz="1200" dirty="0">
                <a:solidFill>
                  <a:srgbClr val="363435"/>
                </a:solidFill>
                <a:latin typeface="Times New Roman"/>
                <a:cs typeface="Times New Roman"/>
              </a:rPr>
              <a:t>t</a:t>
            </a:r>
            <a:r>
              <a:rPr lang="en-CA" sz="1200" spc="5" dirty="0">
                <a:solidFill>
                  <a:srgbClr val="363435"/>
                </a:solidFill>
                <a:latin typeface="Times New Roman"/>
                <a:cs typeface="Times New Roman"/>
              </a:rPr>
              <a:t> </a:t>
            </a:r>
            <a:r>
              <a:rPr lang="en-CA" sz="1200" dirty="0">
                <a:solidFill>
                  <a:srgbClr val="363435"/>
                </a:solidFill>
                <a:latin typeface="Times New Roman"/>
                <a:cs typeface="Times New Roman"/>
              </a:rPr>
              <a:t>3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60" dirty="0">
                <a:solidFill>
                  <a:srgbClr val="363435"/>
                </a:solidFill>
                <a:latin typeface="Times New Roman"/>
                <a:cs typeface="Times New Roman"/>
              </a:rPr>
              <a:t> </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nd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15" dirty="0">
                <a:solidFill>
                  <a:srgbClr val="363435"/>
                </a:solidFill>
                <a:latin typeface="Times New Roman"/>
                <a:cs typeface="Times New Roman"/>
              </a:rPr>
              <a:t>4</a:t>
            </a:r>
            <a:r>
              <a:rPr lang="en-CA" sz="1200" dirty="0">
                <a:solidFill>
                  <a:srgbClr val="363435"/>
                </a:solidFill>
                <a:latin typeface="Times New Roman"/>
                <a:cs typeface="Times New Roman"/>
              </a:rPr>
              <a:t>2</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6" dirty="0">
                <a:solidFill>
                  <a:srgbClr val="363435"/>
                </a:solidFill>
                <a:latin typeface="Times New Roman"/>
                <a:cs typeface="Times New Roman"/>
              </a:rPr>
              <a:t> </a:t>
            </a:r>
            <a:r>
              <a:rPr lang="en-CA" sz="1200" dirty="0">
                <a:solidFill>
                  <a:srgbClr val="363435"/>
                </a:solidFill>
                <a:latin typeface="Times New Roman"/>
                <a:cs typeface="Times New Roman"/>
              </a:rPr>
              <a:t>4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60" dirty="0">
                <a:solidFill>
                  <a:srgbClr val="363435"/>
                </a:solidFill>
                <a:latin typeface="Times New Roman"/>
                <a:cs typeface="Times New Roman"/>
              </a:rPr>
              <a:t> </a:t>
            </a:r>
            <a:r>
              <a:rPr lang="en-CA" sz="1200" dirty="0">
                <a:solidFill>
                  <a:srgbClr val="363435"/>
                </a:solidFill>
                <a:latin typeface="Times New Roman"/>
                <a:cs typeface="Times New Roman"/>
              </a:rPr>
              <a:t>(</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nc</a:t>
            </a:r>
            <a:r>
              <a:rPr lang="en-CA" sz="1200" spc="-4" dirty="0">
                <a:solidFill>
                  <a:srgbClr val="363435"/>
                </a:solidFill>
                <a:latin typeface="Times New Roman"/>
                <a:cs typeface="Times New Roman"/>
              </a:rPr>
              <a:t>l</a:t>
            </a:r>
            <a:r>
              <a:rPr lang="en-CA" sz="1200" spc="4" dirty="0">
                <a:solidFill>
                  <a:srgbClr val="363435"/>
                </a:solidFill>
                <a:latin typeface="Times New Roman"/>
                <a:cs typeface="Times New Roman"/>
              </a:rPr>
              <a:t>u</a:t>
            </a:r>
            <a:r>
              <a:rPr lang="en-CA" sz="1200" spc="-4" dirty="0">
                <a:solidFill>
                  <a:srgbClr val="363435"/>
                </a:solidFill>
                <a:latin typeface="Times New Roman"/>
                <a:cs typeface="Times New Roman"/>
              </a:rPr>
              <a:t>d</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78" dirty="0">
                <a:solidFill>
                  <a:srgbClr val="363435"/>
                </a:solidFill>
                <a:latin typeface="Times New Roman"/>
                <a:cs typeface="Times New Roman"/>
              </a:rPr>
              <a:t> </a:t>
            </a:r>
            <a:r>
              <a:rPr lang="en-CA" sz="1200" dirty="0">
                <a:solidFill>
                  <a:srgbClr val="363435"/>
                </a:solidFill>
                <a:latin typeface="Times New Roman"/>
                <a:cs typeface="Times New Roman"/>
              </a:rPr>
              <a:t>1 pati</a:t>
            </a:r>
            <a:r>
              <a:rPr lang="en-CA" sz="1200" spc="4" dirty="0">
                <a:solidFill>
                  <a:srgbClr val="363435"/>
                </a:solidFill>
                <a:latin typeface="Times New Roman"/>
                <a:cs typeface="Times New Roman"/>
              </a:rPr>
              <a:t>e</a:t>
            </a:r>
            <a:r>
              <a:rPr lang="en-CA" sz="1200" dirty="0">
                <a:solidFill>
                  <a:srgbClr val="363435"/>
                </a:solidFill>
                <a:latin typeface="Times New Roman"/>
                <a:cs typeface="Times New Roman"/>
              </a:rPr>
              <a:t>nt</a:t>
            </a:r>
            <a:r>
              <a:rPr lang="en-CA" sz="1200" spc="14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ith</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at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ia</a:t>
            </a:r>
            <a:r>
              <a:rPr lang="en-CA" sz="1200" dirty="0">
                <a:solidFill>
                  <a:srgbClr val="363435"/>
                </a:solidFill>
                <a:latin typeface="Times New Roman"/>
                <a:cs typeface="Times New Roman"/>
              </a:rPr>
              <a:t>l</a:t>
            </a:r>
            <a:r>
              <a:rPr lang="en-CA" sz="1200" spc="27"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b</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ill</a:t>
            </a:r>
            <a:r>
              <a:rPr lang="en-CA" sz="1200" dirty="0">
                <a:solidFill>
                  <a:srgbClr val="363435"/>
                </a:solidFill>
                <a:latin typeface="Times New Roman"/>
                <a:cs typeface="Times New Roman"/>
              </a:rPr>
              <a:t>ation </a:t>
            </a:r>
            <a:r>
              <a:rPr lang="en-CA" sz="1200" spc="9" dirty="0">
                <a:solidFill>
                  <a:srgbClr val="363435"/>
                </a:solidFill>
                <a:latin typeface="Times New Roman"/>
                <a:cs typeface="Times New Roman"/>
              </a:rPr>
              <a:t>t</a:t>
            </a:r>
            <a:r>
              <a:rPr lang="en-CA" sz="1200" spc="4" dirty="0">
                <a:solidFill>
                  <a:srgbClr val="363435"/>
                </a:solidFill>
                <a:latin typeface="Times New Roman"/>
                <a:cs typeface="Times New Roman"/>
              </a:rPr>
              <a:t>ha</a:t>
            </a:r>
            <a:r>
              <a:rPr lang="en-CA" sz="1200" dirty="0">
                <a:solidFill>
                  <a:srgbClr val="363435"/>
                </a:solidFill>
                <a:latin typeface="Times New Roman"/>
                <a:cs typeface="Times New Roman"/>
              </a:rPr>
              <a:t>t</a:t>
            </a:r>
            <a:r>
              <a:rPr lang="en-CA" sz="1200" spc="127"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79"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ay</a:t>
            </a:r>
            <a:r>
              <a:rPr lang="en-CA" sz="1200" spc="-4" dirty="0">
                <a:solidFill>
                  <a:srgbClr val="363435"/>
                </a:solidFill>
                <a:latin typeface="Times New Roman"/>
                <a:cs typeface="Times New Roman"/>
              </a:rPr>
              <a:t> </a:t>
            </a:r>
            <a:r>
              <a:rPr lang="en-CA" sz="1200" spc="4" dirty="0">
                <a:solidFill>
                  <a:srgbClr val="363435"/>
                </a:solidFill>
                <a:latin typeface="Times New Roman"/>
                <a:cs typeface="Times New Roman"/>
              </a:rPr>
              <a:t>3</a:t>
            </a:r>
            <a:r>
              <a:rPr lang="en-CA" sz="1200" spc="-4" dirty="0">
                <a:solidFill>
                  <a:srgbClr val="363435"/>
                </a:solidFill>
                <a:latin typeface="Times New Roman"/>
                <a:cs typeface="Times New Roman"/>
              </a:rPr>
              <a:t>4</a:t>
            </a:r>
            <a:r>
              <a:rPr lang="en-CA" sz="1200" spc="-20" dirty="0">
                <a:solidFill>
                  <a:srgbClr val="363435"/>
                </a:solidFill>
                <a:latin typeface="Times New Roman"/>
                <a:cs typeface="Times New Roman"/>
              </a:rPr>
              <a:t>)</a:t>
            </a:r>
            <a:r>
              <a:rPr lang="en-CA" sz="1200" dirty="0">
                <a:solidFill>
                  <a:srgbClr val="363435"/>
                </a:solidFill>
                <a:latin typeface="Times New Roman"/>
                <a:cs typeface="Times New Roman"/>
              </a:rPr>
              <a:t>.</a:t>
            </a:r>
            <a:endParaRPr lang="en-CA" sz="1200" dirty="0">
              <a:latin typeface="Times New Roman"/>
              <a:cs typeface="Times New Roman"/>
            </a:endParaRPr>
          </a:p>
          <a:p>
            <a:endParaRPr lang="en-CA" dirty="0"/>
          </a:p>
        </p:txBody>
      </p:sp>
    </p:spTree>
    <p:extLst>
      <p:ext uri="{BB962C8B-B14F-4D97-AF65-F5344CB8AC3E}">
        <p14:creationId xmlns:p14="http://schemas.microsoft.com/office/powerpoint/2010/main" val="524301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endParaRPr lang="en-CA" sz="1800" b="1" dirty="0">
              <a:solidFill>
                <a:prstClr val="black"/>
              </a:solidFill>
              <a:latin typeface="Arial Narrow" panose="020B0606020202030204" pitchFamily="34" charset="0"/>
              <a:cs typeface="Candara"/>
            </a:endParaRPr>
          </a:p>
          <a:p>
            <a:endParaRPr lang="en-CA" altLang="en-US" sz="1200" b="1" dirty="0"/>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fr-FR" sz="1200" dirty="0">
                <a:latin typeface="Arial" panose="020B0604020202020204" pitchFamily="34" charset="0"/>
                <a:ea typeface="msgothic" charset="0"/>
                <a:cs typeface="msgothic" charset="0"/>
              </a:rPr>
              <a:t>A suggested algorithm for detecting subclinical atrial fibrillation (AF) in patients being investigated after an embolic ischemic stroke or transient ischemic attack.</a:t>
            </a:r>
          </a:p>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fr-FR" sz="1200" dirty="0">
                <a:latin typeface="Arial" panose="020B0604020202020204" pitchFamily="34" charset="0"/>
                <a:ea typeface="msgothic" charset="0"/>
                <a:cs typeface="msgothic" charset="0"/>
              </a:rPr>
              <a:t>APB indicates atrial premature beat.</a:t>
            </a:r>
          </a:p>
          <a:p>
            <a:endParaRPr lang="en-CA" dirty="0"/>
          </a:p>
        </p:txBody>
      </p:sp>
    </p:spTree>
    <p:extLst>
      <p:ext uri="{BB962C8B-B14F-4D97-AF65-F5344CB8AC3E}">
        <p14:creationId xmlns:p14="http://schemas.microsoft.com/office/powerpoint/2010/main" val="3010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3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US" b="1" dirty="0"/>
              <a:t>Correct answer is 3. 12%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958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endParaRPr lang="en-CA" sz="1800" b="1" dirty="0">
              <a:solidFill>
                <a:prstClr val="black"/>
              </a:solidFill>
              <a:latin typeface="Arial Narrow" panose="020B0606020202030204" pitchFamily="34" charset="0"/>
              <a:cs typeface="Candara"/>
            </a:endParaRPr>
          </a:p>
          <a:p>
            <a:endParaRPr lang="en-CA" altLang="en-US" sz="1200" b="1" dirty="0"/>
          </a:p>
          <a:p>
            <a:pPr marL="79919" marR="84783" defTabSz="959023">
              <a:lnSpc>
                <a:spcPts val="964"/>
              </a:lnSpc>
              <a:spcBef>
                <a:spcPts val="451"/>
              </a:spcBef>
              <a:defRPr/>
            </a:pPr>
            <a:r>
              <a:rPr lang="en-CA" sz="1200" spc="30" dirty="0">
                <a:solidFill>
                  <a:srgbClr val="363435"/>
                </a:solidFill>
                <a:latin typeface="Times New Roman"/>
                <a:cs typeface="Times New Roman"/>
              </a:rPr>
              <a:t>A</a:t>
            </a:r>
            <a:r>
              <a:rPr lang="en-CA" sz="1200" spc="-4"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9" dirty="0">
                <a:solidFill>
                  <a:srgbClr val="363435"/>
                </a:solidFill>
                <a:latin typeface="Times New Roman"/>
                <a:cs typeface="Times New Roman"/>
              </a:rPr>
              <a:t> </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a</a:t>
            </a:r>
            <a:r>
              <a:rPr lang="en-CA" sz="1200" spc="41" dirty="0">
                <a:solidFill>
                  <a:srgbClr val="363435"/>
                </a:solidFill>
                <a:latin typeface="Times New Roman"/>
                <a:cs typeface="Times New Roman"/>
              </a:rPr>
              <a:t>t</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e</a:t>
            </a:r>
            <a:r>
              <a:rPr lang="en-CA" sz="1200" spc="-9" dirty="0">
                <a:solidFill>
                  <a:srgbClr val="363435"/>
                </a:solidFill>
                <a:latin typeface="Times New Roman"/>
                <a:cs typeface="Times New Roman"/>
              </a:rPr>
              <a:t>n</a:t>
            </a:r>
            <a:r>
              <a:rPr lang="en-CA" sz="1200" spc="30"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163" dirty="0">
                <a:solidFill>
                  <a:srgbClr val="363435"/>
                </a:solidFill>
                <a:latin typeface="Times New Roman"/>
                <a:cs typeface="Times New Roman"/>
              </a:rPr>
              <a:t> </a:t>
            </a:r>
            <a:r>
              <a:rPr lang="en-CA" sz="1200" spc="26"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41"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50"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36"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ec</a:t>
            </a:r>
            <a:r>
              <a:rPr lang="en-CA" sz="1200" dirty="0">
                <a:solidFill>
                  <a:srgbClr val="363435"/>
                </a:solidFill>
                <a:latin typeface="Times New Roman"/>
                <a:cs typeface="Times New Roman"/>
              </a:rPr>
              <a:t>e</a:t>
            </a:r>
            <a:r>
              <a:rPr lang="en-CA" sz="1200" spc="-9"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84" dirty="0">
                <a:solidFill>
                  <a:srgbClr val="363435"/>
                </a:solidFill>
                <a:latin typeface="Times New Roman"/>
                <a:cs typeface="Times New Roman"/>
              </a:rPr>
              <a:t> </a:t>
            </a:r>
            <a:r>
              <a:rPr lang="en-CA" sz="1200" spc="4" dirty="0">
                <a:solidFill>
                  <a:srgbClr val="363435"/>
                </a:solidFill>
                <a:latin typeface="Times New Roman"/>
                <a:cs typeface="Times New Roman"/>
              </a:rPr>
              <a:t>c</a:t>
            </a:r>
            <a:r>
              <a:rPr lang="en-CA" sz="1200" spc="52" dirty="0">
                <a:solidFill>
                  <a:srgbClr val="363435"/>
                </a:solidFill>
                <a:latin typeface="Times New Roman"/>
                <a:cs typeface="Times New Roman"/>
              </a:rPr>
              <a:t>r</a:t>
            </a:r>
            <a:r>
              <a:rPr lang="en-CA" sz="1200" spc="36" dirty="0">
                <a:solidFill>
                  <a:srgbClr val="363435"/>
                </a:solidFill>
                <a:latin typeface="Times New Roman"/>
                <a:cs typeface="Times New Roman"/>
              </a:rPr>
              <a:t>y</a:t>
            </a:r>
            <a:r>
              <a:rPr lang="en-CA" sz="1200" dirty="0">
                <a:solidFill>
                  <a:srgbClr val="363435"/>
                </a:solidFill>
                <a:latin typeface="Times New Roman"/>
                <a:cs typeface="Times New Roman"/>
              </a:rPr>
              <a:t>p</a:t>
            </a:r>
            <a:r>
              <a:rPr lang="en-CA" sz="1200" spc="26"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e</a:t>
            </a:r>
            <a:r>
              <a:rPr lang="en-CA" sz="1200" spc="2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c</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s</a:t>
            </a:r>
            <a:r>
              <a:rPr lang="en-CA" sz="1200" spc="41" dirty="0">
                <a:solidFill>
                  <a:srgbClr val="363435"/>
                </a:solidFill>
                <a:latin typeface="Times New Roman"/>
                <a:cs typeface="Times New Roman"/>
              </a:rPr>
              <a:t>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ok</a:t>
            </a:r>
            <a:r>
              <a:rPr lang="en-CA" sz="1200" dirty="0">
                <a:solidFill>
                  <a:srgbClr val="363435"/>
                </a:solidFill>
                <a:latin typeface="Times New Roman"/>
                <a:cs typeface="Times New Roman"/>
              </a:rPr>
              <a:t>e</a:t>
            </a:r>
            <a:r>
              <a:rPr lang="en-CA" sz="1200" spc="115"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71" dirty="0">
                <a:solidFill>
                  <a:srgbClr val="363435"/>
                </a:solidFill>
                <a:latin typeface="Times New Roman"/>
                <a:cs typeface="Times New Roman"/>
              </a:rPr>
              <a:t> </a:t>
            </a:r>
            <a:r>
              <a:rPr lang="en-CA" sz="1200" spc="14" dirty="0">
                <a:solidFill>
                  <a:srgbClr val="363435"/>
                </a:solidFill>
                <a:latin typeface="Times New Roman"/>
                <a:cs typeface="Times New Roman"/>
              </a:rPr>
              <a:t>T</a:t>
            </a:r>
            <a:r>
              <a:rPr lang="en-CA" sz="1200" spc="27" dirty="0">
                <a:solidFill>
                  <a:srgbClr val="363435"/>
                </a:solidFill>
                <a:latin typeface="Times New Roman"/>
                <a:cs typeface="Times New Roman"/>
              </a:rPr>
              <a:t>I</a:t>
            </a:r>
            <a:r>
              <a:rPr lang="en-CA" sz="1200" dirty="0">
                <a:solidFill>
                  <a:srgbClr val="363435"/>
                </a:solidFill>
                <a:latin typeface="Times New Roman"/>
                <a:cs typeface="Times New Roman"/>
              </a:rPr>
              <a:t>A</a:t>
            </a:r>
            <a:r>
              <a:rPr lang="en-CA" sz="1200" spc="68" dirty="0">
                <a:solidFill>
                  <a:srgbClr val="363435"/>
                </a:solidFill>
                <a:latin typeface="Times New Roman"/>
                <a:cs typeface="Times New Roman"/>
              </a:rPr>
              <a:t> </a:t>
            </a:r>
            <a:r>
              <a:rPr lang="en-CA" sz="1200" dirty="0">
                <a:solidFill>
                  <a:srgbClr val="363435"/>
                </a:solidFill>
                <a:latin typeface="Times New Roman"/>
                <a:cs typeface="Times New Roman"/>
              </a:rPr>
              <a:t>w</a:t>
            </a:r>
            <a:r>
              <a:rPr lang="en-CA" sz="1200" spc="-4"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51"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e</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 </a:t>
            </a:r>
            <a:r>
              <a:rPr lang="en-CA" sz="1200" spc="-36" dirty="0">
                <a:solidFill>
                  <a:srgbClr val="363435"/>
                </a:solidFill>
                <a:latin typeface="Times New Roman"/>
                <a:cs typeface="Times New Roman"/>
              </a:rPr>
              <a:t>5</a:t>
            </a:r>
            <a:r>
              <a:rPr lang="en-CA" sz="1200" dirty="0">
                <a:solidFill>
                  <a:srgbClr val="363435"/>
                </a:solidFill>
                <a:latin typeface="Times New Roman"/>
                <a:cs typeface="Times New Roman"/>
              </a:rPr>
              <a:t>5</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y</a:t>
            </a:r>
            <a:r>
              <a:rPr lang="en-CA" sz="1200" spc="20" dirty="0">
                <a:solidFill>
                  <a:srgbClr val="363435"/>
                </a:solidFill>
                <a:latin typeface="Times New Roman"/>
                <a:cs typeface="Times New Roman"/>
              </a:rPr>
              <a:t>e</a:t>
            </a:r>
            <a:r>
              <a:rPr lang="en-CA" sz="1200" spc="25" dirty="0">
                <a:solidFill>
                  <a:srgbClr val="363435"/>
                </a:solidFill>
                <a:latin typeface="Times New Roman"/>
                <a:cs typeface="Times New Roman"/>
              </a:rPr>
              <a:t>a</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s</a:t>
            </a:r>
            <a:r>
              <a:rPr lang="en-CA" sz="1200" spc="5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 a</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e</a:t>
            </a:r>
            <a:r>
              <a:rPr lang="en-CA" sz="1200" spc="100"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34" dirty="0">
                <a:solidFill>
                  <a:srgbClr val="363435"/>
                </a:solidFill>
                <a:latin typeface="Times New Roman"/>
                <a:cs typeface="Times New Roman"/>
              </a:rPr>
              <a:t> </a:t>
            </a:r>
            <a:r>
              <a:rPr lang="en-CA" sz="1200" spc="-15" dirty="0">
                <a:solidFill>
                  <a:srgbClr val="363435"/>
                </a:solidFill>
                <a:latin typeface="Times New Roman"/>
                <a:cs typeface="Times New Roman"/>
              </a:rPr>
              <a:t>ol</a:t>
            </a:r>
            <a:r>
              <a:rPr lang="en-CA" sz="1200" spc="-9" dirty="0">
                <a:solidFill>
                  <a:srgbClr val="363435"/>
                </a:solidFill>
                <a:latin typeface="Times New Roman"/>
                <a:cs typeface="Times New Roman"/>
              </a:rPr>
              <a:t>de</a:t>
            </a:r>
            <a:r>
              <a:rPr lang="en-CA" sz="1200" spc="-36" dirty="0">
                <a:solidFill>
                  <a:srgbClr val="363435"/>
                </a:solidFill>
                <a:latin typeface="Times New Roman"/>
                <a:cs typeface="Times New Roman"/>
              </a:rPr>
              <a:t>r</a:t>
            </a:r>
            <a:r>
              <a:rPr lang="en-CA" sz="1200" dirty="0">
                <a:solidFill>
                  <a:srgbClr val="363435"/>
                </a:solidFill>
                <a:latin typeface="Times New Roman"/>
                <a:cs typeface="Times New Roman"/>
              </a:rPr>
              <a:t>,</a:t>
            </a:r>
            <a:r>
              <a:rPr lang="en-CA" sz="1200" spc="145" dirty="0">
                <a:solidFill>
                  <a:srgbClr val="363435"/>
                </a:solidFill>
                <a:latin typeface="Times New Roman"/>
                <a:cs typeface="Times New Roman"/>
              </a:rPr>
              <a:t> </a:t>
            </a:r>
            <a:r>
              <a:rPr lang="en-CA" sz="1200" spc="-4" dirty="0">
                <a:solidFill>
                  <a:srgbClr val="363435"/>
                </a:solidFill>
                <a:latin typeface="Times New Roman"/>
                <a:cs typeface="Times New Roman"/>
              </a:rPr>
              <a:t>p</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r</a:t>
            </a:r>
            <a:r>
              <a:rPr lang="en-CA" sz="1200" spc="-20" dirty="0">
                <a:solidFill>
                  <a:srgbClr val="363435"/>
                </a:solidFill>
                <a:latin typeface="Times New Roman"/>
                <a:cs typeface="Times New Roman"/>
              </a:rPr>
              <a:t>o</a:t>
            </a:r>
            <a:r>
              <a:rPr lang="en-CA" sz="1200" spc="30" dirty="0">
                <a:solidFill>
                  <a:srgbClr val="363435"/>
                </a:solidFill>
                <a:latin typeface="Times New Roman"/>
                <a:cs typeface="Times New Roman"/>
              </a:rPr>
              <a:t>x</a:t>
            </a:r>
            <a:r>
              <a:rPr lang="en-CA" sz="1200" dirty="0">
                <a:solidFill>
                  <a:srgbClr val="363435"/>
                </a:solidFill>
                <a:latin typeface="Times New Roman"/>
                <a:cs typeface="Times New Roman"/>
              </a:rPr>
              <a:t>y</a:t>
            </a:r>
            <a:r>
              <a:rPr lang="en-CA" sz="1200" spc="-15" dirty="0">
                <a:solidFill>
                  <a:srgbClr val="363435"/>
                </a:solidFill>
                <a:latin typeface="Times New Roman"/>
                <a:cs typeface="Times New Roman"/>
              </a:rPr>
              <a:t>s</a:t>
            </a:r>
            <a:r>
              <a:rPr lang="en-CA" sz="1200" spc="4" dirty="0">
                <a:solidFill>
                  <a:srgbClr val="363435"/>
                </a:solidFill>
                <a:latin typeface="Times New Roman"/>
                <a:cs typeface="Times New Roman"/>
              </a:rPr>
              <a:t>m</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72"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30"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112"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9" dirty="0" err="1">
                <a:solidFill>
                  <a:srgbClr val="363435"/>
                </a:solidFill>
                <a:latin typeface="Times New Roman"/>
                <a:cs typeface="Times New Roman"/>
              </a:rPr>
              <a:t>i</a:t>
            </a:r>
            <a:r>
              <a:rPr lang="en-CA" sz="1200" spc="-15" dirty="0" err="1">
                <a:solidFill>
                  <a:srgbClr val="363435"/>
                </a:solidFill>
                <a:latin typeface="Times New Roman"/>
                <a:cs typeface="Times New Roman"/>
              </a:rPr>
              <a:t>b</a:t>
            </a:r>
            <a:r>
              <a:rPr lang="en-CA" sz="1200" spc="9" dirty="0" err="1">
                <a:solidFill>
                  <a:srgbClr val="363435"/>
                </a:solidFill>
                <a:latin typeface="Times New Roman"/>
                <a:cs typeface="Times New Roman"/>
              </a:rPr>
              <a:t>r</a:t>
            </a:r>
            <a:r>
              <a:rPr lang="en-CA" sz="1200" spc="15" dirty="0" err="1">
                <a:solidFill>
                  <a:srgbClr val="363435"/>
                </a:solidFill>
                <a:latin typeface="Times New Roman"/>
                <a:cs typeface="Times New Roman"/>
              </a:rPr>
              <a:t>il</a:t>
            </a:r>
            <a:r>
              <a:rPr lang="en-CA" sz="1200" spc="4" dirty="0" err="1">
                <a:solidFill>
                  <a:srgbClr val="363435"/>
                </a:solidFill>
                <a:latin typeface="Times New Roman"/>
                <a:cs typeface="Times New Roman"/>
              </a:rPr>
              <a:t>l</a:t>
            </a:r>
            <a:r>
              <a:rPr lang="en-CA" sz="1200" spc="-9" dirty="0" err="1">
                <a:solidFill>
                  <a:srgbClr val="363435"/>
                </a:solidFill>
                <a:latin typeface="Times New Roman"/>
                <a:cs typeface="Times New Roman"/>
              </a:rPr>
              <a:t>a</a:t>
            </a:r>
            <a:r>
              <a:rPr lang="en-CA" sz="1200" spc="30" dirty="0" err="1">
                <a:solidFill>
                  <a:srgbClr val="363435"/>
                </a:solidFill>
                <a:latin typeface="Times New Roman"/>
                <a:cs typeface="Times New Roman"/>
              </a:rPr>
              <a:t>t</a:t>
            </a:r>
            <a:r>
              <a:rPr lang="en-CA" sz="1200" spc="-15" dirty="0" err="1">
                <a:solidFill>
                  <a:srgbClr val="363435"/>
                </a:solidFill>
                <a:latin typeface="Times New Roman"/>
                <a:cs typeface="Times New Roman"/>
              </a:rPr>
              <a:t>io</a:t>
            </a:r>
            <a:r>
              <a:rPr lang="en-CA" sz="1200" dirty="0" err="1">
                <a:solidFill>
                  <a:srgbClr val="363435"/>
                </a:solidFill>
                <a:latin typeface="Times New Roman"/>
                <a:cs typeface="Times New Roman"/>
              </a:rPr>
              <a:t>n</a:t>
            </a:r>
            <a:r>
              <a:rPr lang="en-CA" sz="1200" spc="165"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dirty="0">
                <a:solidFill>
                  <a:srgbClr val="363435"/>
                </a:solidFill>
                <a:latin typeface="Times New Roman"/>
                <a:cs typeface="Times New Roman"/>
              </a:rPr>
              <a:t>as</a:t>
            </a:r>
            <a:r>
              <a:rPr lang="en-CA" sz="1200" spc="64" dirty="0">
                <a:solidFill>
                  <a:srgbClr val="363435"/>
                </a:solidFill>
                <a:latin typeface="Times New Roman"/>
                <a:cs typeface="Times New Roman"/>
              </a:rPr>
              <a:t> </a:t>
            </a:r>
            <a:r>
              <a:rPr lang="en-CA" sz="1200" dirty="0">
                <a:solidFill>
                  <a:srgbClr val="363435"/>
                </a:solidFill>
                <a:latin typeface="Times New Roman"/>
                <a:cs typeface="Times New Roman"/>
              </a:rPr>
              <a:t>c</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m</a:t>
            </a:r>
            <a:r>
              <a:rPr lang="en-CA" sz="1200" spc="-15" dirty="0">
                <a:solidFill>
                  <a:srgbClr val="363435"/>
                </a:solidFill>
                <a:latin typeface="Times New Roman"/>
                <a:cs typeface="Times New Roman"/>
              </a:rPr>
              <a:t>mon</a:t>
            </a:r>
            <a:r>
              <a:rPr lang="en-CA" sz="1200" dirty="0">
                <a:solidFill>
                  <a:srgbClr val="363435"/>
                </a:solidFill>
                <a:latin typeface="Times New Roman"/>
                <a:cs typeface="Times New Roman"/>
              </a:rPr>
              <a:t>.</a:t>
            </a:r>
            <a:r>
              <a:rPr lang="en-CA" sz="1200" spc="238" dirty="0">
                <a:solidFill>
                  <a:srgbClr val="363435"/>
                </a:solidFill>
                <a:latin typeface="Times New Roman"/>
                <a:cs typeface="Times New Roman"/>
              </a:rPr>
              <a:t> </a:t>
            </a:r>
            <a:r>
              <a:rPr lang="en-CA" sz="1200" spc="-30" dirty="0" err="1">
                <a:solidFill>
                  <a:srgbClr val="363435"/>
                </a:solidFill>
                <a:latin typeface="Times New Roman"/>
                <a:cs typeface="Times New Roman"/>
              </a:rPr>
              <a:t>N</a:t>
            </a:r>
            <a:r>
              <a:rPr lang="en-CA" sz="1200" spc="-15" dirty="0" err="1">
                <a:solidFill>
                  <a:srgbClr val="363435"/>
                </a:solidFill>
                <a:latin typeface="Times New Roman"/>
                <a:cs typeface="Times New Roman"/>
              </a:rPr>
              <a:t>o</a:t>
            </a:r>
            <a:r>
              <a:rPr lang="en-CA" sz="1200" spc="9" dirty="0" err="1">
                <a:solidFill>
                  <a:srgbClr val="363435"/>
                </a:solidFill>
                <a:latin typeface="Times New Roman"/>
                <a:cs typeface="Times New Roman"/>
              </a:rPr>
              <a:t>ni</a:t>
            </a:r>
            <a:r>
              <a:rPr lang="en-CA" sz="1200" spc="-9" dirty="0" err="1">
                <a:solidFill>
                  <a:srgbClr val="363435"/>
                </a:solidFill>
                <a:latin typeface="Times New Roman"/>
                <a:cs typeface="Times New Roman"/>
              </a:rPr>
              <a:t>nv</a:t>
            </a:r>
            <a:r>
              <a:rPr lang="en-CA" sz="1200" dirty="0" err="1">
                <a:solidFill>
                  <a:srgbClr val="363435"/>
                </a:solidFill>
                <a:latin typeface="Times New Roman"/>
                <a:cs typeface="Times New Roman"/>
              </a:rPr>
              <a:t>a</a:t>
            </a:r>
            <a:r>
              <a:rPr lang="en-CA" sz="1200" spc="-15" dirty="0" err="1">
                <a:solidFill>
                  <a:srgbClr val="363435"/>
                </a:solidFill>
                <a:latin typeface="Times New Roman"/>
                <a:cs typeface="Times New Roman"/>
              </a:rPr>
              <a:t>s</a:t>
            </a:r>
            <a:r>
              <a:rPr lang="en-CA" sz="1200" dirty="0" err="1">
                <a:solidFill>
                  <a:srgbClr val="363435"/>
                </a:solidFill>
                <a:latin typeface="Times New Roman"/>
                <a:cs typeface="Times New Roman"/>
              </a:rPr>
              <a:t>i</a:t>
            </a:r>
            <a:r>
              <a:rPr lang="en-CA" sz="1200" spc="-15" dirty="0" err="1">
                <a:solidFill>
                  <a:srgbClr val="363435"/>
                </a:solidFill>
                <a:latin typeface="Times New Roman"/>
                <a:cs typeface="Times New Roman"/>
              </a:rPr>
              <a:t>v</a:t>
            </a:r>
            <a:r>
              <a:rPr lang="en-CA" sz="1200" dirty="0" err="1">
                <a:solidFill>
                  <a:srgbClr val="363435"/>
                </a:solidFill>
                <a:latin typeface="Times New Roman"/>
                <a:cs typeface="Times New Roman"/>
              </a:rPr>
              <a:t>e</a:t>
            </a:r>
            <a:r>
              <a:rPr lang="en-CA" sz="1200" spc="72"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9" dirty="0">
                <a:solidFill>
                  <a:srgbClr val="363435"/>
                </a:solidFill>
                <a:latin typeface="Times New Roman"/>
                <a:cs typeface="Times New Roman"/>
              </a:rPr>
              <a:t>m</a:t>
            </a:r>
            <a:r>
              <a:rPr lang="en-CA" sz="1200" spc="-15" dirty="0">
                <a:solidFill>
                  <a:srgbClr val="363435"/>
                </a:solidFill>
                <a:latin typeface="Times New Roman"/>
                <a:cs typeface="Times New Roman"/>
              </a:rPr>
              <a:t>b</a:t>
            </a:r>
            <a:r>
              <a:rPr lang="en-CA" sz="1200" spc="15" dirty="0">
                <a:solidFill>
                  <a:srgbClr val="363435"/>
                </a:solidFill>
                <a:latin typeface="Times New Roman"/>
                <a:cs typeface="Times New Roman"/>
              </a:rPr>
              <a:t>u</a:t>
            </a:r>
            <a:r>
              <a:rPr lang="en-CA" sz="1200" spc="4" dirty="0">
                <a:solidFill>
                  <a:srgbClr val="363435"/>
                </a:solidFill>
                <a:latin typeface="Times New Roman"/>
                <a:cs typeface="Times New Roman"/>
              </a:rPr>
              <a:t>l</a:t>
            </a:r>
            <a:r>
              <a:rPr lang="en-CA" sz="1200" spc="-26" dirty="0">
                <a:solidFill>
                  <a:srgbClr val="363435"/>
                </a:solidFill>
                <a:latin typeface="Times New Roman"/>
                <a:cs typeface="Times New Roman"/>
              </a:rPr>
              <a:t>a</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39" dirty="0">
                <a:solidFill>
                  <a:srgbClr val="363435"/>
                </a:solidFill>
                <a:latin typeface="Times New Roman"/>
                <a:cs typeface="Times New Roman"/>
              </a:rPr>
              <a:t>r</a:t>
            </a:r>
            <a:r>
              <a:rPr lang="en-CA" sz="1200" dirty="0">
                <a:solidFill>
                  <a:srgbClr val="363435"/>
                </a:solidFill>
                <a:latin typeface="Times New Roman"/>
                <a:cs typeface="Times New Roman"/>
              </a:rPr>
              <a:t>y</a:t>
            </a:r>
            <a:r>
              <a:rPr lang="en-CA" sz="1200" spc="42" dirty="0">
                <a:solidFill>
                  <a:srgbClr val="363435"/>
                </a:solidFill>
                <a:latin typeface="Times New Roman"/>
                <a:cs typeface="Times New Roman"/>
              </a:rPr>
              <a:t> </a:t>
            </a:r>
            <a:r>
              <a:rPr lang="en-CA" sz="1200" spc="-19" dirty="0">
                <a:solidFill>
                  <a:srgbClr val="363435"/>
                </a:solidFill>
                <a:latin typeface="Times New Roman"/>
                <a:cs typeface="Times New Roman"/>
              </a:rPr>
              <a:t>E</a:t>
            </a:r>
            <a:r>
              <a:rPr lang="en-CA" sz="1200" spc="-15"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38"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5" dirty="0">
                <a:solidFill>
                  <a:srgbClr val="363435"/>
                </a:solidFill>
                <a:latin typeface="Times New Roman"/>
                <a:cs typeface="Times New Roman"/>
              </a:rPr>
              <a:t> </a:t>
            </a:r>
            <a:r>
              <a:rPr lang="en-CA" sz="1200" spc="-4" dirty="0">
                <a:solidFill>
                  <a:srgbClr val="363435"/>
                </a:solidFill>
                <a:latin typeface="Times New Roman"/>
                <a:cs typeface="Times New Roman"/>
              </a:rPr>
              <a:t>f</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16" dirty="0">
                <a:solidFill>
                  <a:srgbClr val="363435"/>
                </a:solidFill>
                <a:latin typeface="Times New Roman"/>
                <a:cs typeface="Times New Roman"/>
              </a:rPr>
              <a:t> </a:t>
            </a:r>
            <a:r>
              <a:rPr lang="en-CA" sz="1200" spc="36" dirty="0">
                <a:solidFill>
                  <a:srgbClr val="363435"/>
                </a:solidFill>
                <a:latin typeface="Times New Roman"/>
                <a:cs typeface="Times New Roman"/>
              </a:rPr>
              <a:t>t</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r</a:t>
            </a:r>
            <a:r>
              <a:rPr lang="en-CA" sz="1200" spc="-4" dirty="0">
                <a:solidFill>
                  <a:srgbClr val="363435"/>
                </a:solidFill>
                <a:latin typeface="Times New Roman"/>
                <a:cs typeface="Times New Roman"/>
              </a:rPr>
              <a:t>ge</a:t>
            </a:r>
            <a:r>
              <a:rPr lang="en-CA" sz="1200" dirty="0">
                <a:solidFill>
                  <a:srgbClr val="363435"/>
                </a:solidFill>
                <a:latin typeface="Times New Roman"/>
                <a:cs typeface="Times New Roman"/>
              </a:rPr>
              <a:t>t</a:t>
            </a:r>
            <a:r>
              <a:rPr lang="en-CA" sz="1200" spc="56"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2" dirty="0">
                <a:solidFill>
                  <a:srgbClr val="363435"/>
                </a:solidFill>
                <a:latin typeface="Times New Roman"/>
                <a:cs typeface="Times New Roman"/>
              </a:rPr>
              <a:t> </a:t>
            </a:r>
            <a:r>
              <a:rPr lang="en-CA" sz="1200" spc="-15" dirty="0">
                <a:solidFill>
                  <a:srgbClr val="363435"/>
                </a:solidFill>
                <a:latin typeface="Times New Roman"/>
                <a:cs typeface="Times New Roman"/>
              </a:rPr>
              <a:t>3</a:t>
            </a:r>
            <a:r>
              <a:rPr lang="en-CA" sz="1200" dirty="0">
                <a:solidFill>
                  <a:srgbClr val="363435"/>
                </a:solidFill>
                <a:latin typeface="Times New Roman"/>
                <a:cs typeface="Times New Roman"/>
              </a:rPr>
              <a:t>0</a:t>
            </a:r>
            <a:r>
              <a:rPr lang="en-CA" sz="1200" spc="-20"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ys</a:t>
            </a:r>
            <a:r>
              <a:rPr lang="en-CA" sz="1200" spc="-4" dirty="0">
                <a:solidFill>
                  <a:srgbClr val="363435"/>
                </a:solidFill>
                <a:latin typeface="Times New Roman"/>
                <a:cs typeface="Times New Roman"/>
              </a:rPr>
              <a:t> </a:t>
            </a:r>
            <a:r>
              <a:rPr lang="en-CA" sz="1200" spc="-15" dirty="0" err="1">
                <a:solidFill>
                  <a:srgbClr val="363435"/>
                </a:solidFill>
                <a:latin typeface="Times New Roman"/>
                <a:cs typeface="Times New Roman"/>
              </a:rPr>
              <a:t>s</a:t>
            </a:r>
            <a:r>
              <a:rPr lang="en-CA" sz="1200" spc="-20" dirty="0" err="1">
                <a:solidFill>
                  <a:srgbClr val="363435"/>
                </a:solidFill>
                <a:latin typeface="Times New Roman"/>
                <a:cs typeface="Times New Roman"/>
              </a:rPr>
              <a:t>i</a:t>
            </a:r>
            <a:r>
              <a:rPr lang="en-CA" sz="1200" spc="15" dirty="0" err="1">
                <a:solidFill>
                  <a:srgbClr val="363435"/>
                </a:solidFill>
                <a:latin typeface="Times New Roman"/>
                <a:cs typeface="Times New Roman"/>
              </a:rPr>
              <a:t>g</a:t>
            </a:r>
            <a:r>
              <a:rPr lang="en-CA" sz="1200" spc="9" dirty="0" err="1">
                <a:solidFill>
                  <a:srgbClr val="363435"/>
                </a:solidFill>
                <a:latin typeface="Times New Roman"/>
                <a:cs typeface="Times New Roman"/>
              </a:rPr>
              <a:t>ni</a:t>
            </a:r>
            <a:r>
              <a:rPr lang="en-CA" sz="1200" dirty="0" err="1">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15" dirty="0" err="1">
                <a:solidFill>
                  <a:srgbClr val="363435"/>
                </a:solidFill>
                <a:latin typeface="Times New Roman"/>
                <a:cs typeface="Times New Roman"/>
              </a:rPr>
              <a:t>i</a:t>
            </a:r>
            <a:r>
              <a:rPr lang="en-CA" sz="1200" spc="15" dirty="0" err="1">
                <a:solidFill>
                  <a:srgbClr val="363435"/>
                </a:solidFill>
                <a:latin typeface="Times New Roman"/>
                <a:cs typeface="Times New Roman"/>
              </a:rPr>
              <a:t>ca</a:t>
            </a:r>
            <a:r>
              <a:rPr lang="en-CA" sz="1200" spc="-20" dirty="0" err="1">
                <a:solidFill>
                  <a:srgbClr val="363435"/>
                </a:solidFill>
                <a:latin typeface="Times New Roman"/>
                <a:cs typeface="Times New Roman"/>
              </a:rPr>
              <a:t>n</a:t>
            </a:r>
            <a:r>
              <a:rPr lang="en-CA" sz="1200" spc="30" dirty="0" err="1">
                <a:solidFill>
                  <a:srgbClr val="363435"/>
                </a:solidFill>
                <a:latin typeface="Times New Roman"/>
                <a:cs typeface="Times New Roman"/>
              </a:rPr>
              <a:t>t</a:t>
            </a:r>
            <a:r>
              <a:rPr lang="en-CA" sz="1200" spc="-4" dirty="0" err="1">
                <a:solidFill>
                  <a:srgbClr val="363435"/>
                </a:solidFill>
                <a:latin typeface="Times New Roman"/>
                <a:cs typeface="Times New Roman"/>
              </a:rPr>
              <a:t>l</a:t>
            </a:r>
            <a:r>
              <a:rPr lang="en-CA" sz="1200" dirty="0" err="1">
                <a:solidFill>
                  <a:srgbClr val="363435"/>
                </a:solidFill>
                <a:latin typeface="Times New Roman"/>
                <a:cs typeface="Times New Roman"/>
              </a:rPr>
              <a:t>y</a:t>
            </a:r>
            <a:r>
              <a:rPr lang="en-CA" sz="1200" spc="6"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spc="-20" dirty="0">
                <a:solidFill>
                  <a:srgbClr val="363435"/>
                </a:solidFill>
                <a:latin typeface="Times New Roman"/>
                <a:cs typeface="Times New Roman"/>
              </a:rPr>
              <a:t>m</a:t>
            </a:r>
            <a:r>
              <a:rPr lang="en-CA" sz="1200" spc="-15" dirty="0">
                <a:solidFill>
                  <a:srgbClr val="363435"/>
                </a:solidFill>
                <a:latin typeface="Times New Roman"/>
                <a:cs typeface="Times New Roman"/>
              </a:rPr>
              <a:t>p</a:t>
            </a:r>
            <a:r>
              <a:rPr lang="en-CA" sz="1200" spc="-4" dirty="0">
                <a:solidFill>
                  <a:srgbClr val="363435"/>
                </a:solidFill>
                <a:latin typeface="Times New Roman"/>
                <a:cs typeface="Times New Roman"/>
              </a:rPr>
              <a:t>ro</a:t>
            </a:r>
            <a:r>
              <a:rPr lang="en-CA" sz="1200" spc="-15" dirty="0">
                <a:solidFill>
                  <a:srgbClr val="363435"/>
                </a:solidFill>
                <a:latin typeface="Times New Roman"/>
                <a:cs typeface="Times New Roman"/>
              </a:rPr>
              <a:t>v</a:t>
            </a:r>
            <a:r>
              <a:rPr lang="en-CA" sz="1200" dirty="0">
                <a:solidFill>
                  <a:srgbClr val="363435"/>
                </a:solidFill>
                <a:latin typeface="Times New Roman"/>
                <a:cs typeface="Times New Roman"/>
              </a:rPr>
              <a:t>ed</a:t>
            </a:r>
            <a:r>
              <a:rPr lang="en-CA" sz="1200" spc="-20"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35"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ec</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io</a:t>
            </a:r>
            <a:r>
              <a:rPr lang="en-CA" sz="1200" dirty="0">
                <a:solidFill>
                  <a:srgbClr val="363435"/>
                </a:solidFill>
                <a:latin typeface="Times New Roman"/>
                <a:cs typeface="Times New Roman"/>
              </a:rPr>
              <a:t>n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4"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30"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65"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spc="-9" dirty="0" err="1">
                <a:solidFill>
                  <a:srgbClr val="363435"/>
                </a:solidFill>
                <a:latin typeface="Times New Roman"/>
                <a:cs typeface="Times New Roman"/>
              </a:rPr>
              <a:t>i</a:t>
            </a:r>
            <a:r>
              <a:rPr lang="en-CA" sz="1200" spc="-15" dirty="0" err="1">
                <a:solidFill>
                  <a:srgbClr val="363435"/>
                </a:solidFill>
                <a:latin typeface="Times New Roman"/>
                <a:cs typeface="Times New Roman"/>
              </a:rPr>
              <a:t>b</a:t>
            </a:r>
            <a:r>
              <a:rPr lang="en-CA" sz="1200" spc="9" dirty="0" err="1">
                <a:solidFill>
                  <a:srgbClr val="363435"/>
                </a:solidFill>
                <a:latin typeface="Times New Roman"/>
                <a:cs typeface="Times New Roman"/>
              </a:rPr>
              <a:t>r</a:t>
            </a:r>
            <a:r>
              <a:rPr lang="en-CA" sz="1200" spc="15" dirty="0" err="1">
                <a:solidFill>
                  <a:srgbClr val="363435"/>
                </a:solidFill>
                <a:latin typeface="Times New Roman"/>
                <a:cs typeface="Times New Roman"/>
              </a:rPr>
              <a:t>il</a:t>
            </a:r>
            <a:r>
              <a:rPr lang="en-CA" sz="1200" spc="4" dirty="0" err="1">
                <a:solidFill>
                  <a:srgbClr val="363435"/>
                </a:solidFill>
                <a:latin typeface="Times New Roman"/>
                <a:cs typeface="Times New Roman"/>
              </a:rPr>
              <a:t>l</a:t>
            </a:r>
            <a:r>
              <a:rPr lang="en-CA" sz="1200" spc="-9" dirty="0" err="1">
                <a:solidFill>
                  <a:srgbClr val="363435"/>
                </a:solidFill>
                <a:latin typeface="Times New Roman"/>
                <a:cs typeface="Times New Roman"/>
              </a:rPr>
              <a:t>a</a:t>
            </a:r>
            <a:r>
              <a:rPr lang="en-CA" sz="1200" spc="30" dirty="0" err="1">
                <a:solidFill>
                  <a:srgbClr val="363435"/>
                </a:solidFill>
                <a:latin typeface="Times New Roman"/>
                <a:cs typeface="Times New Roman"/>
              </a:rPr>
              <a:t>t</a:t>
            </a:r>
            <a:r>
              <a:rPr lang="en-CA" sz="1200" spc="-15" dirty="0" err="1">
                <a:solidFill>
                  <a:srgbClr val="363435"/>
                </a:solidFill>
                <a:latin typeface="Times New Roman"/>
                <a:cs typeface="Times New Roman"/>
              </a:rPr>
              <a:t>io</a:t>
            </a:r>
            <a:r>
              <a:rPr lang="en-CA" sz="1200" dirty="0" err="1">
                <a:solidFill>
                  <a:srgbClr val="363435"/>
                </a:solidFill>
                <a:latin typeface="Times New Roman"/>
                <a:cs typeface="Times New Roman"/>
              </a:rPr>
              <a:t>n</a:t>
            </a:r>
            <a:r>
              <a:rPr lang="en-CA" sz="1200" spc="117" dirty="0">
                <a:solidFill>
                  <a:srgbClr val="363435"/>
                </a:solidFill>
                <a:latin typeface="Times New Roman"/>
                <a:cs typeface="Times New Roman"/>
              </a:rPr>
              <a:t> </a:t>
            </a:r>
            <a:r>
              <a:rPr lang="en-CA" sz="1200" spc="-9" dirty="0">
                <a:solidFill>
                  <a:srgbClr val="363435"/>
                </a:solidFill>
                <a:latin typeface="Times New Roman"/>
                <a:cs typeface="Times New Roman"/>
              </a:rPr>
              <a:t>b</a:t>
            </a:r>
            <a:r>
              <a:rPr lang="en-CA" sz="1200" dirty="0">
                <a:solidFill>
                  <a:srgbClr val="363435"/>
                </a:solidFill>
                <a:latin typeface="Times New Roman"/>
                <a:cs typeface="Times New Roman"/>
              </a:rPr>
              <a:t>y</a:t>
            </a:r>
            <a:r>
              <a:rPr lang="en-CA" sz="1200" spc="5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30" dirty="0">
                <a:solidFill>
                  <a:srgbClr val="363435"/>
                </a:solidFill>
                <a:latin typeface="Times New Roman"/>
                <a:cs typeface="Times New Roman"/>
              </a:rPr>
              <a:t> </a:t>
            </a:r>
            <a:r>
              <a:rPr lang="en-CA" sz="1200" spc="4" dirty="0">
                <a:solidFill>
                  <a:srgbClr val="363435"/>
                </a:solidFill>
                <a:latin typeface="Times New Roman"/>
                <a:cs typeface="Times New Roman"/>
              </a:rPr>
              <a:t>f</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c</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58"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24"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98"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4" dirty="0">
                <a:solidFill>
                  <a:srgbClr val="363435"/>
                </a:solidFill>
                <a:latin typeface="Times New Roman"/>
                <a:cs typeface="Times New Roman"/>
              </a:rPr>
              <a:t>h</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n</a:t>
            </a:r>
            <a:r>
              <a:rPr lang="en-CA" sz="1200" spc="137" dirty="0">
                <a:solidFill>
                  <a:srgbClr val="363435"/>
                </a:solidFill>
                <a:latin typeface="Times New Roman"/>
                <a:cs typeface="Times New Roman"/>
              </a:rPr>
              <a:t> </a:t>
            </a:r>
            <a:r>
              <a:rPr lang="en-CA" sz="1200" dirty="0">
                <a:solidFill>
                  <a:srgbClr val="363435"/>
                </a:solidFill>
                <a:latin typeface="Times New Roman"/>
                <a:cs typeface="Times New Roman"/>
              </a:rPr>
              <a:t>f</a:t>
            </a:r>
            <a:r>
              <a:rPr lang="en-CA" sz="1200" spc="-193" dirty="0">
                <a:solidFill>
                  <a:srgbClr val="363435"/>
                </a:solidFill>
                <a:latin typeface="Times New Roman"/>
                <a:cs typeface="Times New Roman"/>
              </a:rPr>
              <a:t> </a:t>
            </a:r>
            <a:r>
              <a:rPr lang="en-CA" sz="1200" dirty="0" err="1">
                <a:solidFill>
                  <a:srgbClr val="363435"/>
                </a:solidFill>
                <a:latin typeface="Times New Roman"/>
                <a:cs typeface="Times New Roman"/>
              </a:rPr>
              <a:t>i</a:t>
            </a:r>
            <a:r>
              <a:rPr lang="en-CA" sz="1200" spc="-14" dirty="0" err="1">
                <a:solidFill>
                  <a:srgbClr val="363435"/>
                </a:solidFill>
                <a:latin typeface="Times New Roman"/>
                <a:cs typeface="Times New Roman"/>
              </a:rPr>
              <a:t>v</a:t>
            </a:r>
            <a:r>
              <a:rPr lang="en-CA" sz="1200" dirty="0" err="1">
                <a:solidFill>
                  <a:srgbClr val="363435"/>
                </a:solidFill>
                <a:latin typeface="Times New Roman"/>
                <a:cs typeface="Times New Roman"/>
              </a:rPr>
              <a:t>e</a:t>
            </a:r>
            <a:r>
              <a:rPr lang="en-CA" sz="1200" spc="61"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15"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93" dirty="0">
                <a:solidFill>
                  <a:srgbClr val="363435"/>
                </a:solidFill>
                <a:latin typeface="Times New Roman"/>
                <a:cs typeface="Times New Roman"/>
              </a:rPr>
              <a:t> </a:t>
            </a:r>
            <a:r>
              <a:rPr lang="en-CA" sz="1200" spc="-15" dirty="0">
                <a:solidFill>
                  <a:srgbClr val="363435"/>
                </a:solidFill>
                <a:latin typeface="Times New Roman"/>
                <a:cs typeface="Times New Roman"/>
              </a:rPr>
              <a:t>n</a:t>
            </a:r>
            <a:r>
              <a:rPr lang="en-CA" sz="1200" spc="9" dirty="0">
                <a:solidFill>
                  <a:srgbClr val="363435"/>
                </a:solidFill>
                <a:latin typeface="Times New Roman"/>
                <a:cs typeface="Times New Roman"/>
              </a:rPr>
              <a:t>e</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rl</a:t>
            </a:r>
            <a:r>
              <a:rPr lang="en-CA" sz="1200" dirty="0">
                <a:solidFill>
                  <a:srgbClr val="363435"/>
                </a:solidFill>
                <a:latin typeface="Times New Roman"/>
                <a:cs typeface="Times New Roman"/>
              </a:rPr>
              <a:t>y</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u</a:t>
            </a:r>
            <a:r>
              <a:rPr lang="en-CA" sz="1200" spc="-15" dirty="0">
                <a:solidFill>
                  <a:srgbClr val="363435"/>
                </a:solidFill>
                <a:latin typeface="Times New Roman"/>
                <a:cs typeface="Times New Roman"/>
              </a:rPr>
              <a:t>bl</a:t>
            </a:r>
            <a:r>
              <a:rPr lang="en-CA" sz="1200" dirty="0">
                <a:solidFill>
                  <a:srgbClr val="363435"/>
                </a:solidFill>
                <a:latin typeface="Times New Roman"/>
                <a:cs typeface="Times New Roman"/>
              </a:rPr>
              <a:t>ed</a:t>
            </a:r>
            <a:r>
              <a:rPr lang="en-CA" sz="1200" spc="107"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82"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a</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e</a:t>
            </a:r>
            <a:r>
              <a:rPr lang="en-CA" sz="1200" spc="69" dirty="0">
                <a:solidFill>
                  <a:srgbClr val="363435"/>
                </a:solidFill>
                <a:latin typeface="Times New Roman"/>
                <a:cs typeface="Times New Roman"/>
              </a:rPr>
              <a:t> </a:t>
            </a:r>
            <a:r>
              <a:rPr lang="en-CA" sz="1200" spc="-15" dirty="0">
                <a:solidFill>
                  <a:srgbClr val="363435"/>
                </a:solidFill>
                <a:latin typeface="Times New Roman"/>
                <a:cs typeface="Times New Roman"/>
              </a:rPr>
              <a:t>o</a:t>
            </a:r>
            <a:r>
              <a:rPr lang="en-CA" sz="1200" dirty="0">
                <a:solidFill>
                  <a:srgbClr val="363435"/>
                </a:solidFill>
                <a:latin typeface="Times New Roman"/>
                <a:cs typeface="Times New Roman"/>
              </a:rPr>
              <a:t>f </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n</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a:t>
            </a:r>
            <a:r>
              <a:rPr lang="en-CA" sz="1200" spc="-9" dirty="0">
                <a:solidFill>
                  <a:srgbClr val="363435"/>
                </a:solidFill>
                <a:latin typeface="Times New Roman"/>
                <a:cs typeface="Times New Roman"/>
              </a:rPr>
              <a:t>c</a:t>
            </a:r>
            <a:r>
              <a:rPr lang="en-CA" sz="1200" spc="-15" dirty="0">
                <a:solidFill>
                  <a:srgbClr val="363435"/>
                </a:solidFill>
                <a:latin typeface="Times New Roman"/>
                <a:cs typeface="Times New Roman"/>
              </a:rPr>
              <a:t>o</a:t>
            </a:r>
            <a:r>
              <a:rPr lang="en-CA" sz="1200" spc="-20" dirty="0">
                <a:solidFill>
                  <a:srgbClr val="363435"/>
                </a:solidFill>
                <a:latin typeface="Times New Roman"/>
                <a:cs typeface="Times New Roman"/>
              </a:rPr>
              <a:t>a</a:t>
            </a:r>
            <a:r>
              <a:rPr lang="en-CA" sz="1200" spc="9" dirty="0">
                <a:solidFill>
                  <a:srgbClr val="363435"/>
                </a:solidFill>
                <a:latin typeface="Times New Roman"/>
                <a:cs typeface="Times New Roman"/>
              </a:rPr>
              <a:t>g</a:t>
            </a:r>
            <a:r>
              <a:rPr lang="en-CA" sz="1200" spc="4" dirty="0">
                <a:solidFill>
                  <a:srgbClr val="363435"/>
                </a:solidFill>
                <a:latin typeface="Times New Roman"/>
                <a:cs typeface="Times New Roman"/>
              </a:rPr>
              <a:t>u</a:t>
            </a:r>
            <a:r>
              <a:rPr lang="en-CA" sz="1200" spc="-4" dirty="0">
                <a:solidFill>
                  <a:srgbClr val="363435"/>
                </a:solidFill>
                <a:latin typeface="Times New Roman"/>
                <a:cs typeface="Times New Roman"/>
              </a:rPr>
              <a:t>l</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96" dirty="0">
                <a:solidFill>
                  <a:srgbClr val="363435"/>
                </a:solidFill>
                <a:latin typeface="Times New Roman"/>
                <a:cs typeface="Times New Roman"/>
              </a:rPr>
              <a:t> </a:t>
            </a:r>
            <a:r>
              <a:rPr lang="en-CA" sz="1200" spc="20" dirty="0">
                <a:solidFill>
                  <a:srgbClr val="363435"/>
                </a:solidFill>
                <a:latin typeface="Times New Roman"/>
                <a:cs typeface="Times New Roman"/>
              </a:rPr>
              <a:t>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20" dirty="0">
                <a:solidFill>
                  <a:srgbClr val="363435"/>
                </a:solidFill>
                <a:latin typeface="Times New Roman"/>
                <a:cs typeface="Times New Roman"/>
              </a:rPr>
              <a:t>a</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m</a:t>
            </a:r>
            <a:r>
              <a:rPr lang="en-CA" sz="1200" spc="-20" dirty="0">
                <a:solidFill>
                  <a:srgbClr val="363435"/>
                </a:solidFill>
                <a:latin typeface="Times New Roman"/>
                <a:cs typeface="Times New Roman"/>
              </a:rPr>
              <a:t>e</a:t>
            </a:r>
            <a:r>
              <a:rPr lang="en-CA" sz="1200" spc="-30" dirty="0">
                <a:solidFill>
                  <a:srgbClr val="363435"/>
                </a:solidFill>
                <a:latin typeface="Times New Roman"/>
                <a:cs typeface="Times New Roman"/>
              </a:rPr>
              <a:t>n</a:t>
            </a:r>
            <a:r>
              <a:rPr lang="en-CA" sz="1200" dirty="0">
                <a:solidFill>
                  <a:srgbClr val="363435"/>
                </a:solidFill>
                <a:latin typeface="Times New Roman"/>
                <a:cs typeface="Times New Roman"/>
              </a:rPr>
              <a:t>t,</a:t>
            </a:r>
            <a:r>
              <a:rPr lang="en-CA" sz="1200" spc="128"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34" dirty="0">
                <a:solidFill>
                  <a:srgbClr val="363435"/>
                </a:solidFill>
                <a:latin typeface="Times New Roman"/>
                <a:cs typeface="Times New Roman"/>
              </a:rPr>
              <a:t> </a:t>
            </a:r>
            <a:r>
              <a:rPr lang="en-CA" sz="1200" spc="-9" dirty="0">
                <a:solidFill>
                  <a:srgbClr val="363435"/>
                </a:solidFill>
                <a:latin typeface="Times New Roman"/>
                <a:cs typeface="Times New Roman"/>
              </a:rPr>
              <a:t>c</a:t>
            </a:r>
            <a:r>
              <a:rPr lang="en-CA" sz="1200" spc="-26" dirty="0">
                <a:solidFill>
                  <a:srgbClr val="363435"/>
                </a:solidFill>
                <a:latin typeface="Times New Roman"/>
                <a:cs typeface="Times New Roman"/>
              </a:rPr>
              <a:t>o</a:t>
            </a:r>
            <a:r>
              <a:rPr lang="en-CA" sz="1200" spc="-30" dirty="0">
                <a:solidFill>
                  <a:srgbClr val="363435"/>
                </a:solidFill>
                <a:latin typeface="Times New Roman"/>
                <a:cs typeface="Times New Roman"/>
              </a:rPr>
              <a:t>m</a:t>
            </a:r>
            <a:r>
              <a:rPr lang="en-CA" sz="1200" spc="-15" dirty="0">
                <a:solidFill>
                  <a:srgbClr val="363435"/>
                </a:solidFill>
                <a:latin typeface="Times New Roman"/>
                <a:cs typeface="Times New Roman"/>
              </a:rPr>
              <a:t>p</a:t>
            </a:r>
            <a:r>
              <a:rPr lang="en-CA" sz="1200" spc="4" dirty="0">
                <a:solidFill>
                  <a:srgbClr val="363435"/>
                </a:solidFill>
                <a:latin typeface="Times New Roman"/>
                <a:cs typeface="Times New Roman"/>
              </a:rPr>
              <a:t>a</a:t>
            </a:r>
            <a:r>
              <a:rPr lang="en-CA" sz="1200" spc="-15" dirty="0">
                <a:solidFill>
                  <a:srgbClr val="363435"/>
                </a:solidFill>
                <a:latin typeface="Times New Roman"/>
                <a:cs typeface="Times New Roman"/>
              </a:rPr>
              <a:t>r</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47"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spc="-26" dirty="0">
                <a:solidFill>
                  <a:srgbClr val="363435"/>
                </a:solidFill>
                <a:latin typeface="Times New Roman"/>
                <a:cs typeface="Times New Roman"/>
              </a:rPr>
              <a:t>i</a:t>
            </a:r>
            <a:r>
              <a:rPr lang="en-CA" sz="1200" spc="20"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44" dirty="0">
                <a:solidFill>
                  <a:srgbClr val="363435"/>
                </a:solidFill>
                <a:latin typeface="Times New Roman"/>
                <a:cs typeface="Times New Roman"/>
              </a:rPr>
              <a:t> </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6" dirty="0">
                <a:solidFill>
                  <a:srgbClr val="363435"/>
                </a:solidFill>
                <a:latin typeface="Times New Roman"/>
                <a:cs typeface="Times New Roman"/>
              </a:rPr>
              <a:t> </a:t>
            </a:r>
            <a:r>
              <a:rPr lang="en-CA" sz="1200" spc="-26" dirty="0">
                <a:solidFill>
                  <a:srgbClr val="363435"/>
                </a:solidFill>
                <a:latin typeface="Times New Roman"/>
                <a:cs typeface="Times New Roman"/>
              </a:rPr>
              <a:t>s</a:t>
            </a:r>
            <a:r>
              <a:rPr lang="en-CA" sz="1200" spc="26" dirty="0">
                <a:solidFill>
                  <a:srgbClr val="363435"/>
                </a:solidFill>
                <a:latin typeface="Times New Roman"/>
                <a:cs typeface="Times New Roman"/>
              </a:rPr>
              <a:t>t</a:t>
            </a:r>
            <a:r>
              <a:rPr lang="en-CA" sz="1200" spc="4" dirty="0">
                <a:solidFill>
                  <a:srgbClr val="363435"/>
                </a:solidFill>
                <a:latin typeface="Times New Roman"/>
                <a:cs typeface="Times New Roman"/>
              </a:rPr>
              <a:t>a</a:t>
            </a:r>
            <a:r>
              <a:rPr lang="en-CA" sz="1200" spc="-26"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4" dirty="0">
                <a:solidFill>
                  <a:srgbClr val="363435"/>
                </a:solidFill>
                <a:latin typeface="Times New Roman"/>
                <a:cs typeface="Times New Roman"/>
              </a:rPr>
              <a:t>a</a:t>
            </a:r>
            <a:r>
              <a:rPr lang="en-CA" sz="1200" spc="-20" dirty="0">
                <a:solidFill>
                  <a:srgbClr val="363435"/>
                </a:solidFill>
                <a:latin typeface="Times New Roman"/>
                <a:cs typeface="Times New Roman"/>
              </a:rPr>
              <a:t>r</a:t>
            </a:r>
            <a:r>
              <a:rPr lang="en-CA" sz="1200" dirty="0">
                <a:solidFill>
                  <a:srgbClr val="363435"/>
                </a:solidFill>
                <a:latin typeface="Times New Roman"/>
                <a:cs typeface="Times New Roman"/>
              </a:rPr>
              <a:t>d</a:t>
            </a:r>
            <a:r>
              <a:rPr lang="en-CA" sz="1200" spc="102" dirty="0">
                <a:solidFill>
                  <a:srgbClr val="363435"/>
                </a:solidFill>
                <a:latin typeface="Times New Roman"/>
                <a:cs typeface="Times New Roman"/>
              </a:rPr>
              <a:t> </a:t>
            </a:r>
            <a:r>
              <a:rPr lang="en-CA" sz="1200" spc="-26" dirty="0">
                <a:solidFill>
                  <a:srgbClr val="363435"/>
                </a:solidFill>
                <a:latin typeface="Times New Roman"/>
                <a:cs typeface="Times New Roman"/>
              </a:rPr>
              <a:t>p</a:t>
            </a:r>
            <a:r>
              <a:rPr lang="en-CA" sz="1200" spc="-4" dirty="0">
                <a:solidFill>
                  <a:srgbClr val="363435"/>
                </a:solidFill>
                <a:latin typeface="Times New Roman"/>
                <a:cs typeface="Times New Roman"/>
              </a:rPr>
              <a:t>r</a:t>
            </a:r>
            <a:r>
              <a:rPr lang="en-CA" sz="1200" spc="-26" dirty="0">
                <a:solidFill>
                  <a:srgbClr val="363435"/>
                </a:solidFill>
                <a:latin typeface="Times New Roman"/>
                <a:cs typeface="Times New Roman"/>
              </a:rPr>
              <a:t>a</a:t>
            </a:r>
            <a:r>
              <a:rPr lang="en-CA" sz="1200" spc="-9" dirty="0">
                <a:solidFill>
                  <a:srgbClr val="363435"/>
                </a:solidFill>
                <a:latin typeface="Times New Roman"/>
                <a:cs typeface="Times New Roman"/>
              </a:rPr>
              <a:t>c</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a:t>
            </a:r>
            <a:r>
              <a:rPr lang="en-CA" sz="1200" spc="-9" dirty="0">
                <a:solidFill>
                  <a:srgbClr val="363435"/>
                </a:solidFill>
                <a:latin typeface="Times New Roman"/>
                <a:cs typeface="Times New Roman"/>
              </a:rPr>
              <a:t>c</a:t>
            </a:r>
            <a:r>
              <a:rPr lang="en-CA" sz="1200" dirty="0">
                <a:solidFill>
                  <a:srgbClr val="363435"/>
                </a:solidFill>
                <a:latin typeface="Times New Roman"/>
                <a:cs typeface="Times New Roman"/>
              </a:rPr>
              <a:t>e</a:t>
            </a:r>
            <a:r>
              <a:rPr lang="en-CA" sz="1200" spc="-34" dirty="0">
                <a:solidFill>
                  <a:srgbClr val="363435"/>
                </a:solidFill>
                <a:latin typeface="Times New Roman"/>
                <a:cs typeface="Times New Roman"/>
              </a:rPr>
              <a:t> </a:t>
            </a:r>
            <a:r>
              <a:rPr lang="en-CA" sz="1200" spc="-26"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64" dirty="0">
                <a:solidFill>
                  <a:srgbClr val="363435"/>
                </a:solidFill>
                <a:latin typeface="Times New Roman"/>
                <a:cs typeface="Times New Roman"/>
              </a:rPr>
              <a:t> </a:t>
            </a:r>
            <a:r>
              <a:rPr lang="en-CA" sz="1200" spc="-30" dirty="0">
                <a:solidFill>
                  <a:srgbClr val="363435"/>
                </a:solidFill>
                <a:latin typeface="Times New Roman"/>
                <a:cs typeface="Times New Roman"/>
              </a:rPr>
              <a:t>s</a:t>
            </a:r>
            <a:r>
              <a:rPr lang="en-CA" sz="1200" spc="-26" dirty="0">
                <a:solidFill>
                  <a:srgbClr val="363435"/>
                </a:solidFill>
                <a:latin typeface="Times New Roman"/>
                <a:cs typeface="Times New Roman"/>
              </a:rPr>
              <a:t>ho</a:t>
            </a:r>
            <a:r>
              <a:rPr lang="en-CA" sz="1200" spc="9" dirty="0">
                <a:solidFill>
                  <a:srgbClr val="363435"/>
                </a:solidFill>
                <a:latin typeface="Times New Roman"/>
                <a:cs typeface="Times New Roman"/>
              </a:rPr>
              <a:t>r</a:t>
            </a:r>
            <a:r>
              <a:rPr lang="en-CA" sz="1200" spc="-62" dirty="0">
                <a:solidFill>
                  <a:srgbClr val="363435"/>
                </a:solidFill>
                <a:latin typeface="Times New Roman"/>
                <a:cs typeface="Times New Roman"/>
              </a:rPr>
              <a:t>t</a:t>
            </a:r>
            <a:r>
              <a:rPr lang="en-CA" sz="1200" spc="-9" dirty="0">
                <a:solidFill>
                  <a:srgbClr val="363435"/>
                </a:solidFill>
                <a:latin typeface="Times New Roman"/>
                <a:cs typeface="Times New Roman"/>
              </a:rPr>
              <a:t>-</a:t>
            </a:r>
            <a:r>
              <a:rPr lang="en-CA" sz="1200" spc="-30" dirty="0">
                <a:solidFill>
                  <a:srgbClr val="363435"/>
                </a:solidFill>
                <a:latin typeface="Times New Roman"/>
                <a:cs typeface="Times New Roman"/>
              </a:rPr>
              <a:t>d</a:t>
            </a:r>
            <a:r>
              <a:rPr lang="en-CA" sz="1200" dirty="0">
                <a:solidFill>
                  <a:srgbClr val="363435"/>
                </a:solidFill>
                <a:latin typeface="Times New Roman"/>
                <a:cs typeface="Times New Roman"/>
              </a:rPr>
              <a:t>u</a:t>
            </a:r>
            <a:r>
              <a:rPr lang="en-CA" sz="1200" spc="-4" dirty="0">
                <a:solidFill>
                  <a:srgbClr val="363435"/>
                </a:solidFill>
                <a:latin typeface="Times New Roman"/>
                <a:cs typeface="Times New Roman"/>
              </a:rPr>
              <a:t>r</a:t>
            </a:r>
            <a:r>
              <a:rPr lang="en-CA" sz="1200" spc="-20" dirty="0">
                <a:solidFill>
                  <a:srgbClr val="363435"/>
                </a:solidFill>
                <a:latin typeface="Times New Roman"/>
                <a:cs typeface="Times New Roman"/>
              </a:rPr>
              <a:t>a</a:t>
            </a:r>
            <a:r>
              <a:rPr lang="en-CA" sz="1200" spc="20" dirty="0">
                <a:solidFill>
                  <a:srgbClr val="363435"/>
                </a:solidFill>
                <a:latin typeface="Times New Roman"/>
                <a:cs typeface="Times New Roman"/>
              </a:rPr>
              <a:t>t</a:t>
            </a:r>
            <a:r>
              <a:rPr lang="en-CA" sz="1200" spc="-26" dirty="0">
                <a:solidFill>
                  <a:srgbClr val="363435"/>
                </a:solidFill>
                <a:latin typeface="Times New Roman"/>
                <a:cs typeface="Times New Roman"/>
              </a:rPr>
              <a:t>io</a:t>
            </a:r>
            <a:r>
              <a:rPr lang="en-CA" sz="1200" dirty="0">
                <a:solidFill>
                  <a:srgbClr val="363435"/>
                </a:solidFill>
                <a:latin typeface="Times New Roman"/>
                <a:cs typeface="Times New Roman"/>
              </a:rPr>
              <a:t>n </a:t>
            </a:r>
            <a:r>
              <a:rPr lang="en-CA" sz="1200" spc="-19" dirty="0">
                <a:solidFill>
                  <a:srgbClr val="363435"/>
                </a:solidFill>
                <a:latin typeface="Times New Roman"/>
                <a:cs typeface="Times New Roman"/>
              </a:rPr>
              <a:t>E</a:t>
            </a:r>
            <a:r>
              <a:rPr lang="en-CA" sz="1200" spc="-14"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65" dirty="0">
                <a:solidFill>
                  <a:srgbClr val="363435"/>
                </a:solidFill>
                <a:latin typeface="Times New Roman"/>
                <a:cs typeface="Times New Roman"/>
              </a:rPr>
              <a:t> </a:t>
            </a:r>
            <a:r>
              <a:rPr lang="en-CA" sz="1200" spc="-15" dirty="0">
                <a:solidFill>
                  <a:srgbClr val="363435"/>
                </a:solidFill>
                <a:latin typeface="Times New Roman"/>
                <a:cs typeface="Times New Roman"/>
              </a:rPr>
              <a:t>mo</a:t>
            </a:r>
            <a:r>
              <a:rPr lang="en-CA" sz="1200" spc="9" dirty="0">
                <a:solidFill>
                  <a:srgbClr val="363435"/>
                </a:solidFill>
                <a:latin typeface="Times New Roman"/>
                <a:cs typeface="Times New Roman"/>
              </a:rPr>
              <a:t>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t</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31" dirty="0">
                <a:solidFill>
                  <a:srgbClr val="363435"/>
                </a:solidFill>
                <a:latin typeface="Times New Roman"/>
                <a:cs typeface="Times New Roman"/>
              </a:rPr>
              <a:t> </a:t>
            </a:r>
            <a:r>
              <a:rPr lang="en-CA" sz="1200" spc="-4" dirty="0">
                <a:solidFill>
                  <a:srgbClr val="363435"/>
                </a:solidFill>
                <a:latin typeface="Times New Roman"/>
                <a:cs typeface="Times New Roman"/>
              </a:rPr>
              <a:t>(</a:t>
            </a:r>
            <a:r>
              <a:rPr lang="en-CA" sz="1200" spc="-15" dirty="0">
                <a:solidFill>
                  <a:srgbClr val="363435"/>
                </a:solidFill>
                <a:latin typeface="Times New Roman"/>
                <a:cs typeface="Times New Roman"/>
              </a:rPr>
              <a:t>F</a:t>
            </a:r>
            <a:r>
              <a:rPr lang="en-CA" sz="1200" spc="9" dirty="0">
                <a:solidFill>
                  <a:srgbClr val="363435"/>
                </a:solidFill>
                <a:latin typeface="Times New Roman"/>
                <a:cs typeface="Times New Roman"/>
              </a:rPr>
              <a:t>u</a:t>
            </a:r>
            <a:r>
              <a:rPr lang="en-CA" sz="1200" spc="-15" dirty="0">
                <a:solidFill>
                  <a:srgbClr val="363435"/>
                </a:solidFill>
                <a:latin typeface="Times New Roman"/>
                <a:cs typeface="Times New Roman"/>
              </a:rPr>
              <a:t>n</a:t>
            </a:r>
            <a:r>
              <a:rPr lang="en-CA" sz="1200" spc="-9" dirty="0">
                <a:solidFill>
                  <a:srgbClr val="363435"/>
                </a:solidFill>
                <a:latin typeface="Times New Roman"/>
                <a:cs typeface="Times New Roman"/>
              </a:rPr>
              <a:t>d</a:t>
            </a:r>
            <a:r>
              <a:rPr lang="en-CA" sz="1200" dirty="0">
                <a:solidFill>
                  <a:srgbClr val="363435"/>
                </a:solidFill>
                <a:latin typeface="Times New Roman"/>
                <a:cs typeface="Times New Roman"/>
              </a:rPr>
              <a:t>ed</a:t>
            </a:r>
            <a:r>
              <a:rPr lang="en-CA" sz="1200" spc="-60" dirty="0">
                <a:solidFill>
                  <a:srgbClr val="363435"/>
                </a:solidFill>
                <a:latin typeface="Times New Roman"/>
                <a:cs typeface="Times New Roman"/>
              </a:rPr>
              <a:t> </a:t>
            </a:r>
            <a:r>
              <a:rPr lang="en-CA" sz="1200" spc="-9" dirty="0">
                <a:solidFill>
                  <a:srgbClr val="363435"/>
                </a:solidFill>
                <a:latin typeface="Times New Roman"/>
                <a:cs typeface="Times New Roman"/>
              </a:rPr>
              <a:t>b</a:t>
            </a:r>
            <a:r>
              <a:rPr lang="en-CA" sz="1200" dirty="0">
                <a:solidFill>
                  <a:srgbClr val="363435"/>
                </a:solidFill>
                <a:latin typeface="Times New Roman"/>
                <a:cs typeface="Times New Roman"/>
              </a:rPr>
              <a:t>y</a:t>
            </a:r>
            <a:r>
              <a:rPr lang="en-CA" sz="1200" spc="-68" dirty="0">
                <a:solidFill>
                  <a:srgbClr val="363435"/>
                </a:solidFill>
                <a:latin typeface="Times New Roman"/>
                <a:cs typeface="Times New Roman"/>
              </a:rPr>
              <a:t> </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38" dirty="0">
                <a:solidFill>
                  <a:srgbClr val="363435"/>
                </a:solidFill>
                <a:latin typeface="Times New Roman"/>
                <a:cs typeface="Times New Roman"/>
              </a:rPr>
              <a:t> </a:t>
            </a:r>
            <a:r>
              <a:rPr lang="en-CA" sz="1200" spc="-9" dirty="0">
                <a:solidFill>
                  <a:srgbClr val="363435"/>
                </a:solidFill>
                <a:latin typeface="Times New Roman"/>
                <a:cs typeface="Times New Roman"/>
              </a:rPr>
              <a:t>C</a:t>
            </a:r>
            <a:r>
              <a:rPr lang="en-CA" sz="1200" spc="15" dirty="0">
                <a:solidFill>
                  <a:srgbClr val="363435"/>
                </a:solidFill>
                <a:latin typeface="Times New Roman"/>
                <a:cs typeface="Times New Roman"/>
              </a:rPr>
              <a:t>a</a:t>
            </a:r>
            <a:r>
              <a:rPr lang="en-CA" sz="1200" spc="4" dirty="0">
                <a:solidFill>
                  <a:srgbClr val="363435"/>
                </a:solidFill>
                <a:latin typeface="Times New Roman"/>
                <a:cs typeface="Times New Roman"/>
              </a:rPr>
              <a:t>n</a:t>
            </a:r>
            <a:r>
              <a:rPr lang="en-CA" sz="1200" spc="-15" dirty="0">
                <a:solidFill>
                  <a:srgbClr val="363435"/>
                </a:solidFill>
                <a:latin typeface="Times New Roman"/>
                <a:cs typeface="Times New Roman"/>
              </a:rPr>
              <a:t>a</a:t>
            </a:r>
            <a:r>
              <a:rPr lang="en-CA" sz="1200" spc="9" dirty="0">
                <a:solidFill>
                  <a:srgbClr val="363435"/>
                </a:solidFill>
                <a:latin typeface="Times New Roman"/>
                <a:cs typeface="Times New Roman"/>
              </a:rPr>
              <a:t>di</a:t>
            </a:r>
            <a:r>
              <a:rPr lang="en-CA" sz="1200" spc="15" dirty="0">
                <a:solidFill>
                  <a:srgbClr val="363435"/>
                </a:solidFill>
                <a:latin typeface="Times New Roman"/>
                <a:cs typeface="Times New Roman"/>
              </a:rPr>
              <a:t>a</a:t>
            </a:r>
            <a:r>
              <a:rPr lang="en-CA" sz="1200" dirty="0">
                <a:solidFill>
                  <a:srgbClr val="363435"/>
                </a:solidFill>
                <a:latin typeface="Times New Roman"/>
                <a:cs typeface="Times New Roman"/>
              </a:rPr>
              <a:t>n</a:t>
            </a:r>
            <a:r>
              <a:rPr lang="en-CA" sz="1200" spc="-40" dirty="0">
                <a:solidFill>
                  <a:srgbClr val="363435"/>
                </a:solidFill>
                <a:latin typeface="Times New Roman"/>
                <a:cs typeface="Times New Roman"/>
              </a:rPr>
              <a:t> </a:t>
            </a:r>
            <a:r>
              <a:rPr lang="en-CA" sz="1200" spc="-20" dirty="0">
                <a:solidFill>
                  <a:srgbClr val="363435"/>
                </a:solidFill>
                <a:latin typeface="Times New Roman"/>
                <a:cs typeface="Times New Roman"/>
              </a:rPr>
              <a:t>S</a:t>
            </a:r>
            <a:r>
              <a:rPr lang="en-CA" sz="1200" spc="30" dirty="0">
                <a:solidFill>
                  <a:srgbClr val="363435"/>
                </a:solidFill>
                <a:latin typeface="Times New Roman"/>
                <a:cs typeface="Times New Roman"/>
              </a:rPr>
              <a:t>t</a:t>
            </a:r>
            <a:r>
              <a:rPr lang="en-CA" sz="1200" spc="-4" dirty="0">
                <a:solidFill>
                  <a:srgbClr val="363435"/>
                </a:solidFill>
                <a:latin typeface="Times New Roman"/>
                <a:cs typeface="Times New Roman"/>
              </a:rPr>
              <a:t>r</a:t>
            </a:r>
            <a:r>
              <a:rPr lang="en-CA" sz="1200" spc="-15" dirty="0">
                <a:solidFill>
                  <a:srgbClr val="363435"/>
                </a:solidFill>
                <a:latin typeface="Times New Roman"/>
                <a:cs typeface="Times New Roman"/>
              </a:rPr>
              <a:t>ok</a:t>
            </a:r>
            <a:r>
              <a:rPr lang="en-CA" sz="1200" dirty="0">
                <a:solidFill>
                  <a:srgbClr val="363435"/>
                </a:solidFill>
                <a:latin typeface="Times New Roman"/>
                <a:cs typeface="Times New Roman"/>
              </a:rPr>
              <a:t>e</a:t>
            </a:r>
            <a:r>
              <a:rPr lang="en-CA" sz="1200" spc="-99" dirty="0">
                <a:solidFill>
                  <a:srgbClr val="363435"/>
                </a:solidFill>
                <a:latin typeface="Times New Roman"/>
                <a:cs typeface="Times New Roman"/>
              </a:rPr>
              <a:t> </a:t>
            </a:r>
            <a:r>
              <a:rPr lang="en-CA" sz="1200" spc="-30" dirty="0">
                <a:solidFill>
                  <a:srgbClr val="363435"/>
                </a:solidFill>
                <a:latin typeface="Times New Roman"/>
                <a:cs typeface="Times New Roman"/>
              </a:rPr>
              <a:t>N</a:t>
            </a:r>
            <a:r>
              <a:rPr lang="en-CA" sz="1200" spc="-4" dirty="0">
                <a:solidFill>
                  <a:srgbClr val="363435"/>
                </a:solidFill>
                <a:latin typeface="Times New Roman"/>
                <a:cs typeface="Times New Roman"/>
              </a:rPr>
              <a:t>e</a:t>
            </a:r>
            <a:r>
              <a:rPr lang="en-CA" sz="1200" spc="52" dirty="0">
                <a:solidFill>
                  <a:srgbClr val="363435"/>
                </a:solidFill>
                <a:latin typeface="Times New Roman"/>
                <a:cs typeface="Times New Roman"/>
              </a:rPr>
              <a:t>t</a:t>
            </a:r>
            <a:r>
              <a:rPr lang="en-CA" sz="1200" spc="-20" dirty="0">
                <a:solidFill>
                  <a:srgbClr val="363435"/>
                </a:solidFill>
                <a:latin typeface="Times New Roman"/>
                <a:cs typeface="Times New Roman"/>
              </a:rPr>
              <a:t>w</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r</a:t>
            </a:r>
            <a:r>
              <a:rPr lang="en-CA" sz="1200" dirty="0">
                <a:solidFill>
                  <a:srgbClr val="363435"/>
                </a:solidFill>
                <a:latin typeface="Times New Roman"/>
                <a:cs typeface="Times New Roman"/>
              </a:rPr>
              <a:t>k</a:t>
            </a:r>
            <a:r>
              <a:rPr lang="en-CA" sz="1200" spc="-80" dirty="0">
                <a:solidFill>
                  <a:srgbClr val="363435"/>
                </a:solidFill>
                <a:latin typeface="Times New Roman"/>
                <a:cs typeface="Times New Roman"/>
              </a:rPr>
              <a:t> </a:t>
            </a:r>
            <a:r>
              <a:rPr lang="en-CA" sz="1200" spc="15" dirty="0">
                <a:solidFill>
                  <a:srgbClr val="363435"/>
                </a:solidFill>
                <a:latin typeface="Times New Roman"/>
                <a:cs typeface="Times New Roman"/>
              </a:rPr>
              <a:t>a</a:t>
            </a:r>
            <a:r>
              <a:rPr lang="en-CA" sz="1200" spc="-15" dirty="0">
                <a:solidFill>
                  <a:srgbClr val="363435"/>
                </a:solidFill>
                <a:latin typeface="Times New Roman"/>
                <a:cs typeface="Times New Roman"/>
              </a:rPr>
              <a:t>n</a:t>
            </a:r>
            <a:r>
              <a:rPr lang="en-CA" sz="1200" dirty="0">
                <a:solidFill>
                  <a:srgbClr val="363435"/>
                </a:solidFill>
                <a:latin typeface="Times New Roman"/>
                <a:cs typeface="Times New Roman"/>
              </a:rPr>
              <a:t>d</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o</a:t>
            </a:r>
            <a:r>
              <a:rPr lang="en-CA" sz="1200" spc="30" dirty="0">
                <a:solidFill>
                  <a:srgbClr val="363435"/>
                </a:solidFill>
                <a:latin typeface="Times New Roman"/>
                <a:cs typeface="Times New Roman"/>
              </a:rPr>
              <a:t>t</a:t>
            </a:r>
            <a:r>
              <a:rPr lang="en-CA" sz="1200" spc="-15" dirty="0">
                <a:solidFill>
                  <a:srgbClr val="363435"/>
                </a:solidFill>
                <a:latin typeface="Times New Roman"/>
                <a:cs typeface="Times New Roman"/>
              </a:rPr>
              <a:t>h</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r</a:t>
            </a:r>
            <a:r>
              <a:rPr lang="en-CA" sz="1200" spc="-30" dirty="0">
                <a:solidFill>
                  <a:srgbClr val="363435"/>
                </a:solidFill>
                <a:latin typeface="Times New Roman"/>
                <a:cs typeface="Times New Roman"/>
              </a:rPr>
              <a:t>s</a:t>
            </a:r>
            <a:r>
              <a:rPr lang="en-CA" sz="1200" dirty="0">
                <a:solidFill>
                  <a:srgbClr val="363435"/>
                </a:solidFill>
                <a:latin typeface="Times New Roman"/>
                <a:cs typeface="Times New Roman"/>
              </a:rPr>
              <a:t>;</a:t>
            </a:r>
            <a:r>
              <a:rPr lang="en-CA" sz="1200" spc="28"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M</a:t>
            </a:r>
            <a:r>
              <a:rPr lang="en-CA" sz="1200" spc="-30" dirty="0">
                <a:solidFill>
                  <a:srgbClr val="363435"/>
                </a:solidFill>
                <a:latin typeface="Times New Roman"/>
                <a:cs typeface="Times New Roman"/>
              </a:rPr>
              <a:t>B</a:t>
            </a:r>
            <a:r>
              <a:rPr lang="en-CA" sz="1200" spc="20" dirty="0">
                <a:solidFill>
                  <a:srgbClr val="363435"/>
                </a:solidFill>
                <a:latin typeface="Times New Roman"/>
                <a:cs typeface="Times New Roman"/>
              </a:rPr>
              <a:t>R</a:t>
            </a:r>
            <a:r>
              <a:rPr lang="en-CA" sz="1200" spc="-41" dirty="0">
                <a:solidFill>
                  <a:srgbClr val="363435"/>
                </a:solidFill>
                <a:latin typeface="Times New Roman"/>
                <a:cs typeface="Times New Roman"/>
              </a:rPr>
              <a:t>A</a:t>
            </a:r>
            <a:r>
              <a:rPr lang="en-CA" sz="1200" spc="-20" dirty="0">
                <a:solidFill>
                  <a:srgbClr val="363435"/>
                </a:solidFill>
                <a:latin typeface="Times New Roman"/>
                <a:cs typeface="Times New Roman"/>
              </a:rPr>
              <a:t>C</a:t>
            </a:r>
            <a:r>
              <a:rPr lang="en-CA" sz="1200" dirty="0">
                <a:solidFill>
                  <a:srgbClr val="363435"/>
                </a:solidFill>
                <a:latin typeface="Times New Roman"/>
                <a:cs typeface="Times New Roman"/>
              </a:rPr>
              <a:t>E </a:t>
            </a:r>
            <a:r>
              <a:rPr lang="en-CA" sz="1200" spc="-20" dirty="0">
                <a:solidFill>
                  <a:srgbClr val="363435"/>
                </a:solidFill>
                <a:latin typeface="Times New Roman"/>
                <a:cs typeface="Times New Roman"/>
              </a:rPr>
              <a:t>C</a:t>
            </a:r>
            <a:r>
              <a:rPr lang="en-CA" sz="1200" spc="9" dirty="0">
                <a:solidFill>
                  <a:srgbClr val="363435"/>
                </a:solidFill>
                <a:latin typeface="Times New Roman"/>
                <a:cs typeface="Times New Roman"/>
              </a:rPr>
              <a:t>lin</a:t>
            </a:r>
            <a:r>
              <a:rPr lang="en-CA" sz="1200" spc="-15" dirty="0">
                <a:solidFill>
                  <a:srgbClr val="363435"/>
                </a:solidFill>
                <a:latin typeface="Times New Roman"/>
                <a:cs typeface="Times New Roman"/>
              </a:rPr>
              <a:t>i</a:t>
            </a:r>
            <a:r>
              <a:rPr lang="en-CA" sz="1200" spc="15" dirty="0">
                <a:solidFill>
                  <a:srgbClr val="363435"/>
                </a:solidFill>
                <a:latin typeface="Times New Roman"/>
                <a:cs typeface="Times New Roman"/>
              </a:rPr>
              <a:t>c</a:t>
            </a:r>
            <a:r>
              <a:rPr lang="en-CA" sz="1200" spc="20" dirty="0">
                <a:solidFill>
                  <a:srgbClr val="363435"/>
                </a:solidFill>
                <a:latin typeface="Times New Roman"/>
                <a:cs typeface="Times New Roman"/>
              </a:rPr>
              <a:t>a</a:t>
            </a:r>
            <a:r>
              <a:rPr lang="en-CA" sz="1200" spc="-9" dirty="0">
                <a:solidFill>
                  <a:srgbClr val="363435"/>
                </a:solidFill>
                <a:latin typeface="Times New Roman"/>
                <a:cs typeface="Times New Roman"/>
              </a:rPr>
              <a:t>l</a:t>
            </a:r>
            <a:r>
              <a:rPr lang="en-CA" sz="1200" spc="-41" dirty="0">
                <a:solidFill>
                  <a:srgbClr val="363435"/>
                </a:solidFill>
                <a:latin typeface="Times New Roman"/>
                <a:cs typeface="Times New Roman"/>
              </a:rPr>
              <a:t>T</a:t>
            </a:r>
            <a:r>
              <a:rPr lang="en-CA" sz="1200" spc="9" dirty="0">
                <a:solidFill>
                  <a:srgbClr val="363435"/>
                </a:solidFill>
                <a:latin typeface="Times New Roman"/>
                <a:cs typeface="Times New Roman"/>
              </a:rPr>
              <a:t>ri</a:t>
            </a:r>
            <a:r>
              <a:rPr lang="en-CA" sz="1200" spc="20" dirty="0">
                <a:solidFill>
                  <a:srgbClr val="363435"/>
                </a:solidFill>
                <a:latin typeface="Times New Roman"/>
                <a:cs typeface="Times New Roman"/>
              </a:rPr>
              <a:t>a</a:t>
            </a:r>
            <a:r>
              <a:rPr lang="en-CA" sz="1200" spc="-4" dirty="0">
                <a:solidFill>
                  <a:srgbClr val="363435"/>
                </a:solidFill>
                <a:latin typeface="Times New Roman"/>
                <a:cs typeface="Times New Roman"/>
              </a:rPr>
              <a:t>l</a:t>
            </a:r>
            <a:r>
              <a:rPr lang="en-CA" sz="1200" spc="-20" dirty="0">
                <a:solidFill>
                  <a:srgbClr val="363435"/>
                </a:solidFill>
                <a:latin typeface="Times New Roman"/>
                <a:cs typeface="Times New Roman"/>
              </a:rPr>
              <a:t>s</a:t>
            </a:r>
            <a:r>
              <a:rPr lang="en-CA" sz="1200" spc="-30" dirty="0">
                <a:solidFill>
                  <a:srgbClr val="363435"/>
                </a:solidFill>
                <a:latin typeface="Times New Roman"/>
                <a:cs typeface="Times New Roman"/>
              </a:rPr>
              <a:t>.</a:t>
            </a:r>
            <a:r>
              <a:rPr lang="en-CA" sz="1200" spc="-9" dirty="0">
                <a:solidFill>
                  <a:srgbClr val="363435"/>
                </a:solidFill>
                <a:latin typeface="Times New Roman"/>
                <a:cs typeface="Times New Roman"/>
              </a:rPr>
              <a:t>g</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v</a:t>
            </a:r>
            <a:r>
              <a:rPr lang="en-CA" sz="1200" spc="15" dirty="0">
                <a:solidFill>
                  <a:srgbClr val="363435"/>
                </a:solidFill>
                <a:latin typeface="Times New Roman"/>
                <a:cs typeface="Times New Roman"/>
              </a:rPr>
              <a:t> </a:t>
            </a:r>
            <a:r>
              <a:rPr lang="en-CA" sz="1200" spc="-26" dirty="0">
                <a:solidFill>
                  <a:srgbClr val="363435"/>
                </a:solidFill>
                <a:latin typeface="Times New Roman"/>
                <a:cs typeface="Times New Roman"/>
              </a:rPr>
              <a:t>n</a:t>
            </a:r>
            <a:r>
              <a:rPr lang="en-CA" sz="1200" spc="9" dirty="0">
                <a:solidFill>
                  <a:srgbClr val="363435"/>
                </a:solidFill>
                <a:latin typeface="Times New Roman"/>
                <a:cs typeface="Times New Roman"/>
              </a:rPr>
              <a:t>u</a:t>
            </a:r>
            <a:r>
              <a:rPr lang="en-CA" sz="1200" spc="-9" dirty="0">
                <a:solidFill>
                  <a:srgbClr val="363435"/>
                </a:solidFill>
                <a:latin typeface="Times New Roman"/>
                <a:cs typeface="Times New Roman"/>
              </a:rPr>
              <a:t>m</a:t>
            </a:r>
            <a:r>
              <a:rPr lang="en-CA" sz="1200" dirty="0">
                <a:solidFill>
                  <a:srgbClr val="363435"/>
                </a:solidFill>
                <a:latin typeface="Times New Roman"/>
                <a:cs typeface="Times New Roman"/>
              </a:rPr>
              <a:t>b</a:t>
            </a:r>
            <a:r>
              <a:rPr lang="en-CA" sz="1200" spc="-9" dirty="0">
                <a:solidFill>
                  <a:srgbClr val="363435"/>
                </a:solidFill>
                <a:latin typeface="Times New Roman"/>
                <a:cs typeface="Times New Roman"/>
              </a:rPr>
              <a:t>e</a:t>
            </a:r>
            <a:r>
              <a:rPr lang="en-CA" sz="1200" spc="-36" dirty="0">
                <a:solidFill>
                  <a:srgbClr val="363435"/>
                </a:solidFill>
                <a:latin typeface="Times New Roman"/>
                <a:cs typeface="Times New Roman"/>
              </a:rPr>
              <a:t>r</a:t>
            </a:r>
            <a:r>
              <a:rPr lang="en-CA" sz="1200" dirty="0">
                <a:solidFill>
                  <a:srgbClr val="363435"/>
                </a:solidFill>
                <a:latin typeface="Times New Roman"/>
                <a:cs typeface="Times New Roman"/>
              </a:rPr>
              <a:t>,</a:t>
            </a:r>
            <a:r>
              <a:rPr lang="en-CA" sz="1200" spc="184" dirty="0">
                <a:solidFill>
                  <a:srgbClr val="363435"/>
                </a:solidFill>
                <a:latin typeface="Times New Roman"/>
                <a:cs typeface="Times New Roman"/>
              </a:rPr>
              <a:t> </a:t>
            </a:r>
            <a:r>
              <a:rPr lang="en-CA" sz="1200" spc="-26" dirty="0">
                <a:solidFill>
                  <a:srgbClr val="363435"/>
                </a:solidFill>
                <a:latin typeface="Times New Roman"/>
                <a:cs typeface="Times New Roman"/>
              </a:rPr>
              <a:t>N</a:t>
            </a:r>
            <a:r>
              <a:rPr lang="en-CA" sz="1200" spc="-4" dirty="0">
                <a:solidFill>
                  <a:srgbClr val="363435"/>
                </a:solidFill>
                <a:latin typeface="Times New Roman"/>
                <a:cs typeface="Times New Roman"/>
              </a:rPr>
              <a:t>C</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0</a:t>
            </a:r>
            <a:r>
              <a:rPr lang="en-CA" sz="1200" spc="-4" dirty="0">
                <a:solidFill>
                  <a:srgbClr val="363435"/>
                </a:solidFill>
                <a:latin typeface="Times New Roman"/>
                <a:cs typeface="Times New Roman"/>
              </a:rPr>
              <a:t>08</a:t>
            </a:r>
            <a:r>
              <a:rPr lang="en-CA" sz="1200" dirty="0">
                <a:solidFill>
                  <a:srgbClr val="363435"/>
                </a:solidFill>
                <a:latin typeface="Times New Roman"/>
                <a:cs typeface="Times New Roman"/>
              </a:rPr>
              <a:t>4</a:t>
            </a:r>
            <a:r>
              <a:rPr lang="en-CA" sz="1200" spc="-30" dirty="0">
                <a:solidFill>
                  <a:srgbClr val="363435"/>
                </a:solidFill>
                <a:latin typeface="Times New Roman"/>
                <a:cs typeface="Times New Roman"/>
              </a:rPr>
              <a:t>6</a:t>
            </a:r>
            <a:r>
              <a:rPr lang="en-CA" sz="1200" spc="-36" dirty="0">
                <a:solidFill>
                  <a:srgbClr val="363435"/>
                </a:solidFill>
                <a:latin typeface="Times New Roman"/>
                <a:cs typeface="Times New Roman"/>
              </a:rPr>
              <a:t>9</a:t>
            </a:r>
            <a:r>
              <a:rPr lang="en-CA" sz="1200" spc="-41" dirty="0">
                <a:solidFill>
                  <a:srgbClr val="363435"/>
                </a:solidFill>
                <a:latin typeface="Times New Roman"/>
                <a:cs typeface="Times New Roman"/>
              </a:rPr>
              <a:t>2</a:t>
            </a:r>
            <a:r>
              <a:rPr lang="en-CA" sz="1200" spc="-26" dirty="0">
                <a:solidFill>
                  <a:srgbClr val="363435"/>
                </a:solidFill>
                <a:latin typeface="Times New Roman"/>
                <a:cs typeface="Times New Roman"/>
              </a:rPr>
              <a:t>4</a:t>
            </a:r>
            <a:r>
              <a:rPr lang="en-CA" sz="1200" spc="-72" dirty="0">
                <a:solidFill>
                  <a:srgbClr val="363435"/>
                </a:solidFill>
                <a:latin typeface="Times New Roman"/>
                <a:cs typeface="Times New Roman"/>
              </a:rPr>
              <a:t>.</a:t>
            </a:r>
            <a:r>
              <a:rPr lang="en-CA" sz="1200" dirty="0">
                <a:solidFill>
                  <a:srgbClr val="363435"/>
                </a:solidFill>
                <a:latin typeface="Times New Roman"/>
                <a:cs typeface="Times New Roman"/>
              </a:rPr>
              <a:t>)</a:t>
            </a:r>
            <a:endParaRPr lang="en-CA" sz="1200" dirty="0">
              <a:latin typeface="Times New Roman"/>
              <a:cs typeface="Times New Roman"/>
            </a:endParaRPr>
          </a:p>
          <a:p>
            <a:pPr marL="79919" marR="84783">
              <a:lnSpc>
                <a:spcPts val="964"/>
              </a:lnSpc>
              <a:spcBef>
                <a:spcPts val="451"/>
              </a:spcBef>
            </a:pPr>
            <a:r>
              <a:rPr lang="en-CA" sz="1200" b="1" dirty="0">
                <a:solidFill>
                  <a:srgbClr val="D2363B"/>
                </a:solidFill>
                <a:latin typeface="Times New Roman"/>
                <a:cs typeface="Times New Roman"/>
              </a:rPr>
              <a:t>F</a:t>
            </a:r>
            <a:r>
              <a:rPr lang="en-CA" sz="1200" b="1" spc="4" dirty="0">
                <a:solidFill>
                  <a:srgbClr val="D2363B"/>
                </a:solidFill>
                <a:latin typeface="Times New Roman"/>
                <a:cs typeface="Times New Roman"/>
              </a:rPr>
              <a:t>i</a:t>
            </a:r>
            <a:r>
              <a:rPr lang="en-CA" sz="1200" b="1" dirty="0">
                <a:solidFill>
                  <a:srgbClr val="D2363B"/>
                </a:solidFill>
                <a:latin typeface="Times New Roman"/>
                <a:cs typeface="Times New Roman"/>
              </a:rPr>
              <a:t>gu</a:t>
            </a:r>
            <a:r>
              <a:rPr lang="en-CA" sz="1200" b="1" spc="4" dirty="0">
                <a:solidFill>
                  <a:srgbClr val="D2363B"/>
                </a:solidFill>
                <a:latin typeface="Times New Roman"/>
                <a:cs typeface="Times New Roman"/>
              </a:rPr>
              <a:t>r</a:t>
            </a:r>
            <a:r>
              <a:rPr lang="en-CA" sz="1200" b="1" dirty="0">
                <a:solidFill>
                  <a:srgbClr val="D2363B"/>
                </a:solidFill>
                <a:latin typeface="Times New Roman"/>
                <a:cs typeface="Times New Roman"/>
              </a:rPr>
              <a:t>e</a:t>
            </a:r>
            <a:r>
              <a:rPr lang="en-CA" sz="1200" b="1" spc="47" dirty="0">
                <a:solidFill>
                  <a:srgbClr val="D2363B"/>
                </a:solidFill>
                <a:latin typeface="Times New Roman"/>
                <a:cs typeface="Times New Roman"/>
              </a:rPr>
              <a:t> </a:t>
            </a:r>
            <a:r>
              <a:rPr lang="en-CA" sz="1200" b="1" spc="30" dirty="0">
                <a:solidFill>
                  <a:srgbClr val="D2363B"/>
                </a:solidFill>
                <a:latin typeface="Times New Roman"/>
                <a:cs typeface="Times New Roman"/>
              </a:rPr>
              <a:t>2</a:t>
            </a:r>
            <a:r>
              <a:rPr lang="en-CA" sz="1200" b="1" dirty="0">
                <a:solidFill>
                  <a:srgbClr val="D2363B"/>
                </a:solidFill>
                <a:latin typeface="Times New Roman"/>
                <a:cs typeface="Times New Roman"/>
              </a:rPr>
              <a:t>.</a:t>
            </a:r>
            <a:r>
              <a:rPr lang="en-CA" sz="1200" b="1" spc="16" dirty="0">
                <a:solidFill>
                  <a:srgbClr val="D2363B"/>
                </a:solidFill>
                <a:latin typeface="Times New Roman"/>
                <a:cs typeface="Times New Roman"/>
              </a:rPr>
              <a:t> </a:t>
            </a:r>
            <a:r>
              <a:rPr lang="en-CA" sz="1200" b="1" spc="-4" dirty="0">
                <a:solidFill>
                  <a:srgbClr val="363435"/>
                </a:solidFill>
                <a:latin typeface="Times New Roman"/>
                <a:cs typeface="Times New Roman"/>
              </a:rPr>
              <a:t>I</a:t>
            </a:r>
            <a:r>
              <a:rPr lang="en-CA" sz="1200" b="1" spc="4" dirty="0">
                <a:solidFill>
                  <a:srgbClr val="363435"/>
                </a:solidFill>
                <a:latin typeface="Times New Roman"/>
                <a:cs typeface="Times New Roman"/>
              </a:rPr>
              <a:t>ncr</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m</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n</a:t>
            </a:r>
            <a:r>
              <a:rPr lang="en-CA" sz="1200" b="1" spc="15" dirty="0">
                <a:solidFill>
                  <a:srgbClr val="363435"/>
                </a:solidFill>
                <a:latin typeface="Times New Roman"/>
                <a:cs typeface="Times New Roman"/>
              </a:rPr>
              <a:t>t</a:t>
            </a:r>
            <a:r>
              <a:rPr lang="en-CA" sz="1200" b="1" spc="4" dirty="0">
                <a:solidFill>
                  <a:srgbClr val="363435"/>
                </a:solidFill>
                <a:latin typeface="Times New Roman"/>
                <a:cs typeface="Times New Roman"/>
              </a:rPr>
              <a:t>a</a:t>
            </a:r>
            <a:r>
              <a:rPr lang="en-CA" sz="1200" b="1" dirty="0">
                <a:solidFill>
                  <a:srgbClr val="363435"/>
                </a:solidFill>
                <a:latin typeface="Times New Roman"/>
                <a:cs typeface="Times New Roman"/>
              </a:rPr>
              <a:t>l</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Y</a:t>
            </a:r>
            <a:r>
              <a:rPr lang="en-CA" sz="1200" b="1" spc="4" dirty="0">
                <a:solidFill>
                  <a:srgbClr val="363435"/>
                </a:solidFill>
                <a:latin typeface="Times New Roman"/>
                <a:cs typeface="Times New Roman"/>
              </a:rPr>
              <a:t>i</a:t>
            </a:r>
            <a:r>
              <a:rPr lang="en-CA" sz="1200" b="1" spc="14" dirty="0">
                <a:solidFill>
                  <a:srgbClr val="363435"/>
                </a:solidFill>
                <a:latin typeface="Times New Roman"/>
                <a:cs typeface="Times New Roman"/>
              </a:rPr>
              <a:t>e</a:t>
            </a:r>
            <a:r>
              <a:rPr lang="en-CA" sz="1200" b="1" spc="8" dirty="0">
                <a:solidFill>
                  <a:srgbClr val="363435"/>
                </a:solidFill>
                <a:latin typeface="Times New Roman"/>
                <a:cs typeface="Times New Roman"/>
              </a:rPr>
              <a:t>l</a:t>
            </a:r>
            <a:r>
              <a:rPr lang="en-CA" sz="1200" b="1" dirty="0">
                <a:solidFill>
                  <a:srgbClr val="363435"/>
                </a:solidFill>
                <a:latin typeface="Times New Roman"/>
                <a:cs typeface="Times New Roman"/>
              </a:rPr>
              <a:t>d</a:t>
            </a:r>
            <a:r>
              <a:rPr lang="en-CA" sz="1200" b="1" spc="49" dirty="0">
                <a:solidFill>
                  <a:srgbClr val="363435"/>
                </a:solidFill>
                <a:latin typeface="Times New Roman"/>
                <a:cs typeface="Times New Roman"/>
              </a:rPr>
              <a:t> </a:t>
            </a:r>
            <a:r>
              <a:rPr lang="en-CA" sz="1200" b="1" spc="4" dirty="0">
                <a:solidFill>
                  <a:srgbClr val="363435"/>
                </a:solidFill>
                <a:latin typeface="Times New Roman"/>
                <a:cs typeface="Times New Roman"/>
              </a:rPr>
              <a:t>o</a:t>
            </a:r>
            <a:r>
              <a:rPr lang="en-CA" sz="1200" b="1" dirty="0">
                <a:solidFill>
                  <a:srgbClr val="363435"/>
                </a:solidFill>
                <a:latin typeface="Times New Roman"/>
                <a:cs typeface="Times New Roman"/>
              </a:rPr>
              <a:t>f</a:t>
            </a:r>
            <a:r>
              <a:rPr lang="en-CA" sz="1200" b="1" spc="-5" dirty="0">
                <a:solidFill>
                  <a:srgbClr val="363435"/>
                </a:solidFill>
                <a:latin typeface="Times New Roman"/>
                <a:cs typeface="Times New Roman"/>
              </a:rPr>
              <a:t> </a:t>
            </a:r>
            <a:r>
              <a:rPr lang="en-CA" sz="1200" b="1" spc="4" dirty="0">
                <a:solidFill>
                  <a:srgbClr val="363435"/>
                </a:solidFill>
                <a:latin typeface="Times New Roman"/>
                <a:cs typeface="Times New Roman"/>
              </a:rPr>
              <a:t>Pr</a:t>
            </a:r>
            <a:r>
              <a:rPr lang="en-CA" sz="1200" b="1" spc="9" dirty="0">
                <a:solidFill>
                  <a:srgbClr val="363435"/>
                </a:solidFill>
                <a:latin typeface="Times New Roman"/>
                <a:cs typeface="Times New Roman"/>
              </a:rPr>
              <a:t>ol</a:t>
            </a:r>
            <a:r>
              <a:rPr lang="en-CA" sz="1200" b="1" spc="4" dirty="0">
                <a:solidFill>
                  <a:srgbClr val="363435"/>
                </a:solidFill>
                <a:latin typeface="Times New Roman"/>
                <a:cs typeface="Times New Roman"/>
              </a:rPr>
              <a:t>ong</a:t>
            </a:r>
            <a:r>
              <a:rPr lang="en-CA" sz="1200" b="1" spc="15" dirty="0">
                <a:solidFill>
                  <a:srgbClr val="363435"/>
                </a:solidFill>
                <a:latin typeface="Times New Roman"/>
                <a:cs typeface="Times New Roman"/>
              </a:rPr>
              <a:t>e</a:t>
            </a:r>
            <a:r>
              <a:rPr lang="en-CA" sz="1200" b="1" dirty="0">
                <a:solidFill>
                  <a:srgbClr val="363435"/>
                </a:solidFill>
                <a:latin typeface="Times New Roman"/>
                <a:cs typeface="Times New Roman"/>
              </a:rPr>
              <a:t>d</a:t>
            </a:r>
            <a:r>
              <a:rPr lang="en-CA" sz="1200" b="1" spc="20" dirty="0">
                <a:solidFill>
                  <a:srgbClr val="363435"/>
                </a:solidFill>
                <a:latin typeface="Times New Roman"/>
                <a:cs typeface="Times New Roman"/>
              </a:rPr>
              <a:t> </a:t>
            </a:r>
            <a:r>
              <a:rPr lang="en-CA" sz="1200" b="1" spc="4" dirty="0">
                <a:solidFill>
                  <a:srgbClr val="363435"/>
                </a:solidFill>
                <a:latin typeface="Times New Roman"/>
                <a:cs typeface="Times New Roman"/>
              </a:rPr>
              <a:t>E</a:t>
            </a:r>
            <a:r>
              <a:rPr lang="en-CA" sz="1200" b="1" spc="-4" dirty="0">
                <a:solidFill>
                  <a:srgbClr val="363435"/>
                </a:solidFill>
                <a:latin typeface="Times New Roman"/>
                <a:cs typeface="Times New Roman"/>
              </a:rPr>
              <a:t>C</a:t>
            </a:r>
            <a:r>
              <a:rPr lang="en-CA" sz="1200" b="1" dirty="0">
                <a:solidFill>
                  <a:srgbClr val="363435"/>
                </a:solidFill>
                <a:latin typeface="Times New Roman"/>
                <a:cs typeface="Times New Roman"/>
              </a:rPr>
              <a:t>G</a:t>
            </a:r>
            <a:r>
              <a:rPr lang="en-CA" sz="1200" b="1" spc="71" dirty="0">
                <a:solidFill>
                  <a:srgbClr val="363435"/>
                </a:solidFill>
                <a:latin typeface="Times New Roman"/>
                <a:cs typeface="Times New Roman"/>
              </a:rPr>
              <a:t> </a:t>
            </a:r>
            <a:r>
              <a:rPr lang="en-CA" sz="1200" b="1" spc="4" dirty="0">
                <a:solidFill>
                  <a:srgbClr val="363435"/>
                </a:solidFill>
                <a:latin typeface="Times New Roman"/>
                <a:cs typeface="Times New Roman"/>
              </a:rPr>
              <a:t>Mo</a:t>
            </a:r>
            <a:r>
              <a:rPr lang="en-CA" sz="1200" b="1" dirty="0">
                <a:solidFill>
                  <a:srgbClr val="363435"/>
                </a:solidFill>
                <a:latin typeface="Times New Roman"/>
                <a:cs typeface="Times New Roman"/>
              </a:rPr>
              <a:t>n</a:t>
            </a:r>
            <a:r>
              <a:rPr lang="en-CA" sz="1200" b="1" spc="4" dirty="0">
                <a:solidFill>
                  <a:srgbClr val="363435"/>
                </a:solidFill>
                <a:latin typeface="Times New Roman"/>
                <a:cs typeface="Times New Roman"/>
              </a:rPr>
              <a:t>it</a:t>
            </a:r>
            <a:r>
              <a:rPr lang="en-CA" sz="1200" b="1" spc="9" dirty="0">
                <a:solidFill>
                  <a:srgbClr val="363435"/>
                </a:solidFill>
                <a:latin typeface="Times New Roman"/>
                <a:cs typeface="Times New Roman"/>
              </a:rPr>
              <a:t>or</a:t>
            </a:r>
            <a:r>
              <a:rPr lang="en-CA" sz="1200" b="1" dirty="0">
                <a:solidFill>
                  <a:srgbClr val="363435"/>
                </a:solidFill>
                <a:latin typeface="Times New Roman"/>
                <a:cs typeface="Times New Roman"/>
              </a:rPr>
              <a:t>i</a:t>
            </a:r>
            <a:r>
              <a:rPr lang="en-CA" sz="1200" b="1" spc="4" dirty="0">
                <a:solidFill>
                  <a:srgbClr val="363435"/>
                </a:solidFill>
                <a:latin typeface="Times New Roman"/>
                <a:cs typeface="Times New Roman"/>
              </a:rPr>
              <a:t>n</a:t>
            </a:r>
            <a:r>
              <a:rPr lang="en-CA" sz="1200" b="1" dirty="0">
                <a:solidFill>
                  <a:srgbClr val="363435"/>
                </a:solidFill>
                <a:latin typeface="Times New Roman"/>
                <a:cs typeface="Times New Roman"/>
              </a:rPr>
              <a:t>g</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fo</a:t>
            </a:r>
            <a:r>
              <a:rPr lang="en-CA" sz="1200" b="1" dirty="0">
                <a:solidFill>
                  <a:srgbClr val="363435"/>
                </a:solidFill>
                <a:latin typeface="Times New Roman"/>
                <a:cs typeface="Times New Roman"/>
              </a:rPr>
              <a:t>r</a:t>
            </a:r>
            <a:r>
              <a:rPr lang="en-CA" sz="1200" b="1" spc="47" dirty="0">
                <a:solidFill>
                  <a:srgbClr val="363435"/>
                </a:solidFill>
                <a:latin typeface="Times New Roman"/>
                <a:cs typeface="Times New Roman"/>
              </a:rPr>
              <a:t> </a:t>
            </a:r>
            <a:r>
              <a:rPr lang="en-CA" sz="1200" b="1" spc="4" dirty="0">
                <a:solidFill>
                  <a:srgbClr val="363435"/>
                </a:solidFill>
                <a:latin typeface="Times New Roman"/>
                <a:cs typeface="Times New Roman"/>
              </a:rPr>
              <a:t>th</a:t>
            </a:r>
            <a:r>
              <a:rPr lang="en-CA" sz="1200" b="1" dirty="0">
                <a:solidFill>
                  <a:srgbClr val="363435"/>
                </a:solidFill>
                <a:latin typeface="Times New Roman"/>
                <a:cs typeface="Times New Roman"/>
              </a:rPr>
              <a:t>e</a:t>
            </a:r>
            <a:r>
              <a:rPr lang="en-CA" sz="1200" b="1" spc="7" dirty="0">
                <a:solidFill>
                  <a:srgbClr val="363435"/>
                </a:solidFill>
                <a:latin typeface="Times New Roman"/>
                <a:cs typeface="Times New Roman"/>
              </a:rPr>
              <a:t> </a:t>
            </a:r>
            <a:r>
              <a:rPr lang="en-CA" sz="1200" b="1" spc="15" dirty="0">
                <a:solidFill>
                  <a:srgbClr val="363435"/>
                </a:solidFill>
                <a:latin typeface="Times New Roman"/>
                <a:cs typeface="Times New Roman"/>
              </a:rPr>
              <a:t>De</a:t>
            </a:r>
            <a:r>
              <a:rPr lang="en-CA" sz="1200" b="1" spc="4" dirty="0">
                <a:solidFill>
                  <a:srgbClr val="363435"/>
                </a:solidFill>
                <a:latin typeface="Times New Roman"/>
                <a:cs typeface="Times New Roman"/>
              </a:rPr>
              <a:t>t</a:t>
            </a:r>
            <a:r>
              <a:rPr lang="en-CA" sz="1200" b="1" spc="15" dirty="0">
                <a:solidFill>
                  <a:srgbClr val="363435"/>
                </a:solidFill>
                <a:latin typeface="Times New Roman"/>
                <a:cs typeface="Times New Roman"/>
              </a:rPr>
              <a:t>e</a:t>
            </a:r>
            <a:r>
              <a:rPr lang="en-CA" sz="1200" b="1" spc="26" dirty="0">
                <a:solidFill>
                  <a:srgbClr val="363435"/>
                </a:solidFill>
                <a:latin typeface="Times New Roman"/>
                <a:cs typeface="Times New Roman"/>
              </a:rPr>
              <a:t>c</a:t>
            </a:r>
            <a:r>
              <a:rPr lang="en-CA" sz="1200" b="1" spc="4" dirty="0">
                <a:solidFill>
                  <a:srgbClr val="363435"/>
                </a:solidFill>
                <a:latin typeface="Times New Roman"/>
                <a:cs typeface="Times New Roman"/>
              </a:rPr>
              <a:t>tio</a:t>
            </a:r>
            <a:r>
              <a:rPr lang="en-CA" sz="1200" b="1" dirty="0">
                <a:solidFill>
                  <a:srgbClr val="363435"/>
                </a:solidFill>
                <a:latin typeface="Times New Roman"/>
                <a:cs typeface="Times New Roman"/>
              </a:rPr>
              <a:t>n </a:t>
            </a:r>
            <a:r>
              <a:rPr lang="en-CA" sz="1200" b="1" spc="4" dirty="0">
                <a:solidFill>
                  <a:srgbClr val="363435"/>
                </a:solidFill>
                <a:latin typeface="Times New Roman"/>
                <a:cs typeface="Times New Roman"/>
              </a:rPr>
              <a:t>o</a:t>
            </a:r>
            <a:r>
              <a:rPr lang="en-CA" sz="1200" b="1" dirty="0">
                <a:solidFill>
                  <a:srgbClr val="363435"/>
                </a:solidFill>
                <a:latin typeface="Times New Roman"/>
                <a:cs typeface="Times New Roman"/>
              </a:rPr>
              <a:t>f</a:t>
            </a:r>
            <a:r>
              <a:rPr lang="en-CA" sz="1200" b="1" spc="-5" dirty="0">
                <a:solidFill>
                  <a:srgbClr val="363435"/>
                </a:solidFill>
                <a:latin typeface="Times New Roman"/>
                <a:cs typeface="Times New Roman"/>
              </a:rPr>
              <a:t> </a:t>
            </a:r>
            <a:r>
              <a:rPr lang="en-CA" sz="1200" b="1" spc="4" dirty="0">
                <a:solidFill>
                  <a:srgbClr val="363435"/>
                </a:solidFill>
                <a:latin typeface="Times New Roman"/>
                <a:cs typeface="Times New Roman"/>
              </a:rPr>
              <a:t>A</a:t>
            </a:r>
            <a:r>
              <a:rPr lang="en-CA" sz="1200" b="1" spc="8" dirty="0">
                <a:solidFill>
                  <a:srgbClr val="363435"/>
                </a:solidFill>
                <a:latin typeface="Times New Roman"/>
                <a:cs typeface="Times New Roman"/>
              </a:rPr>
              <a:t>tr</a:t>
            </a:r>
            <a:r>
              <a:rPr lang="en-CA" sz="1200" b="1" spc="4" dirty="0">
                <a:solidFill>
                  <a:srgbClr val="363435"/>
                </a:solidFill>
                <a:latin typeface="Times New Roman"/>
                <a:cs typeface="Times New Roman"/>
              </a:rPr>
              <a:t>ia</a:t>
            </a:r>
            <a:r>
              <a:rPr lang="en-CA" sz="1200" b="1" dirty="0">
                <a:solidFill>
                  <a:srgbClr val="363435"/>
                </a:solidFill>
                <a:latin typeface="Times New Roman"/>
                <a:cs typeface="Times New Roman"/>
              </a:rPr>
              <a:t>l</a:t>
            </a:r>
            <a:r>
              <a:rPr lang="en-CA" sz="1200" b="1" spc="7" dirty="0">
                <a:solidFill>
                  <a:srgbClr val="363435"/>
                </a:solidFill>
                <a:latin typeface="Times New Roman"/>
                <a:cs typeface="Times New Roman"/>
              </a:rPr>
              <a:t> </a:t>
            </a:r>
            <a:r>
              <a:rPr lang="en-CA" sz="1200" b="1" dirty="0">
                <a:solidFill>
                  <a:srgbClr val="363435"/>
                </a:solidFill>
                <a:latin typeface="Times New Roman"/>
                <a:cs typeface="Times New Roman"/>
              </a:rPr>
              <a:t>Fi</a:t>
            </a:r>
            <a:r>
              <a:rPr lang="en-CA" sz="1200" b="1" spc="8" dirty="0">
                <a:solidFill>
                  <a:srgbClr val="363435"/>
                </a:solidFill>
                <a:latin typeface="Times New Roman"/>
                <a:cs typeface="Times New Roman"/>
              </a:rPr>
              <a:t>br</a:t>
            </a:r>
            <a:r>
              <a:rPr lang="en-CA" sz="1200" b="1" dirty="0">
                <a:solidFill>
                  <a:srgbClr val="363435"/>
                </a:solidFill>
                <a:latin typeface="Times New Roman"/>
                <a:cs typeface="Times New Roman"/>
              </a:rPr>
              <a:t>i</a:t>
            </a:r>
            <a:r>
              <a:rPr lang="en-CA" sz="1200" b="1" spc="4" dirty="0">
                <a:solidFill>
                  <a:srgbClr val="363435"/>
                </a:solidFill>
                <a:latin typeface="Times New Roman"/>
                <a:cs typeface="Times New Roman"/>
              </a:rPr>
              <a:t>ll</a:t>
            </a:r>
            <a:r>
              <a:rPr lang="en-CA" sz="1200" b="1" dirty="0">
                <a:solidFill>
                  <a:srgbClr val="363435"/>
                </a:solidFill>
                <a:latin typeface="Times New Roman"/>
                <a:cs typeface="Times New Roman"/>
              </a:rPr>
              <a:t>a</a:t>
            </a:r>
            <a:r>
              <a:rPr lang="en-CA" sz="1200" b="1" spc="4" dirty="0">
                <a:solidFill>
                  <a:srgbClr val="363435"/>
                </a:solidFill>
                <a:latin typeface="Times New Roman"/>
                <a:cs typeface="Times New Roman"/>
              </a:rPr>
              <a:t>tio</a:t>
            </a:r>
            <a:r>
              <a:rPr lang="en-CA" sz="1200" b="1" dirty="0">
                <a:solidFill>
                  <a:srgbClr val="363435"/>
                </a:solidFill>
                <a:latin typeface="Times New Roman"/>
                <a:cs typeface="Times New Roman"/>
              </a:rPr>
              <a:t>n</a:t>
            </a:r>
            <a:r>
              <a:rPr lang="en-CA" sz="1200" b="1" spc="163" dirty="0">
                <a:solidFill>
                  <a:srgbClr val="363435"/>
                </a:solidFill>
                <a:latin typeface="Times New Roman"/>
                <a:cs typeface="Times New Roman"/>
              </a:rPr>
              <a:t> </a:t>
            </a:r>
            <a:r>
              <a:rPr lang="en-CA" sz="1200" b="1" dirty="0">
                <a:solidFill>
                  <a:srgbClr val="363435"/>
                </a:solidFill>
                <a:latin typeface="Times New Roman"/>
                <a:cs typeface="Times New Roman"/>
              </a:rPr>
              <a:t>in</a:t>
            </a:r>
            <a:r>
              <a:rPr lang="en-CA" sz="1200" b="1" spc="-14" dirty="0">
                <a:solidFill>
                  <a:srgbClr val="363435"/>
                </a:solidFill>
                <a:latin typeface="Times New Roman"/>
                <a:cs typeface="Times New Roman"/>
              </a:rPr>
              <a:t> </a:t>
            </a:r>
            <a:r>
              <a:rPr lang="en-CA" sz="1200" b="1" spc="4" dirty="0">
                <a:solidFill>
                  <a:srgbClr val="363435"/>
                </a:solidFill>
                <a:latin typeface="Times New Roman"/>
                <a:cs typeface="Times New Roman"/>
              </a:rPr>
              <a:t>P</a:t>
            </a:r>
            <a:r>
              <a:rPr lang="en-CA" sz="1200" b="1" dirty="0">
                <a:solidFill>
                  <a:srgbClr val="363435"/>
                </a:solidFill>
                <a:latin typeface="Times New Roman"/>
                <a:cs typeface="Times New Roman"/>
              </a:rPr>
              <a:t>a</a:t>
            </a:r>
            <a:r>
              <a:rPr lang="en-CA" sz="1200" b="1" spc="4" dirty="0">
                <a:solidFill>
                  <a:srgbClr val="363435"/>
                </a:solidFill>
                <a:latin typeface="Times New Roman"/>
                <a:cs typeface="Times New Roman"/>
              </a:rPr>
              <a:t>ti</a:t>
            </a:r>
            <a:r>
              <a:rPr lang="en-CA" sz="1200" b="1" spc="9" dirty="0">
                <a:solidFill>
                  <a:srgbClr val="363435"/>
                </a:solidFill>
                <a:latin typeface="Times New Roman"/>
                <a:cs typeface="Times New Roman"/>
              </a:rPr>
              <a:t>e</a:t>
            </a:r>
            <a:r>
              <a:rPr lang="en-CA" sz="1200" b="1" spc="4" dirty="0">
                <a:solidFill>
                  <a:srgbClr val="363435"/>
                </a:solidFill>
                <a:latin typeface="Times New Roman"/>
                <a:cs typeface="Times New Roman"/>
              </a:rPr>
              <a:t>n</a:t>
            </a:r>
            <a:r>
              <a:rPr lang="en-CA" sz="1200" b="1" spc="20" dirty="0">
                <a:solidFill>
                  <a:srgbClr val="363435"/>
                </a:solidFill>
                <a:latin typeface="Times New Roman"/>
                <a:cs typeface="Times New Roman"/>
              </a:rPr>
              <a:t>t</a:t>
            </a:r>
            <a:r>
              <a:rPr lang="en-CA" sz="1200" b="1" dirty="0">
                <a:solidFill>
                  <a:srgbClr val="363435"/>
                </a:solidFill>
                <a:latin typeface="Times New Roman"/>
                <a:cs typeface="Times New Roman"/>
              </a:rPr>
              <a:t>s</a:t>
            </a:r>
            <a:r>
              <a:rPr lang="en-CA" sz="1200" b="1" spc="-61" dirty="0">
                <a:solidFill>
                  <a:srgbClr val="363435"/>
                </a:solidFill>
                <a:latin typeface="Times New Roman"/>
                <a:cs typeface="Times New Roman"/>
              </a:rPr>
              <a:t> </a:t>
            </a:r>
            <a:r>
              <a:rPr lang="en-CA" sz="1200" b="1" dirty="0">
                <a:solidFill>
                  <a:srgbClr val="363435"/>
                </a:solidFill>
                <a:latin typeface="Times New Roman"/>
                <a:cs typeface="Times New Roman"/>
              </a:rPr>
              <a:t>w</a:t>
            </a:r>
            <a:r>
              <a:rPr lang="en-CA" sz="1200" b="1" spc="4" dirty="0">
                <a:solidFill>
                  <a:srgbClr val="363435"/>
                </a:solidFill>
                <a:latin typeface="Times New Roman"/>
                <a:cs typeface="Times New Roman"/>
              </a:rPr>
              <a:t>it</a:t>
            </a:r>
            <a:r>
              <a:rPr lang="en-CA" sz="1200" b="1" dirty="0">
                <a:solidFill>
                  <a:srgbClr val="363435"/>
                </a:solidFill>
                <a:latin typeface="Times New Roman"/>
                <a:cs typeface="Times New Roman"/>
              </a:rPr>
              <a:t>h</a:t>
            </a:r>
            <a:r>
              <a:rPr lang="en-CA" sz="1200" b="1" spc="-53" dirty="0">
                <a:solidFill>
                  <a:srgbClr val="363435"/>
                </a:solidFill>
                <a:latin typeface="Times New Roman"/>
                <a:cs typeface="Times New Roman"/>
              </a:rPr>
              <a:t> </a:t>
            </a:r>
            <a:r>
              <a:rPr lang="en-CA" sz="1200" b="1" spc="-4" dirty="0">
                <a:solidFill>
                  <a:srgbClr val="363435"/>
                </a:solidFill>
                <a:latin typeface="Times New Roman"/>
                <a:cs typeface="Times New Roman"/>
              </a:rPr>
              <a:t>C</a:t>
            </a:r>
            <a:r>
              <a:rPr lang="en-CA" sz="1200" b="1" spc="30" dirty="0">
                <a:solidFill>
                  <a:srgbClr val="363435"/>
                </a:solidFill>
                <a:latin typeface="Times New Roman"/>
                <a:cs typeface="Times New Roman"/>
              </a:rPr>
              <a:t>r</a:t>
            </a:r>
            <a:r>
              <a:rPr lang="en-CA" sz="1200" b="1" spc="4" dirty="0">
                <a:solidFill>
                  <a:srgbClr val="363435"/>
                </a:solidFill>
                <a:latin typeface="Times New Roman"/>
                <a:cs typeface="Times New Roman"/>
              </a:rPr>
              <a:t>y</a:t>
            </a:r>
            <a:r>
              <a:rPr lang="en-CA" sz="1200" b="1" spc="9" dirty="0">
                <a:solidFill>
                  <a:srgbClr val="363435"/>
                </a:solidFill>
                <a:latin typeface="Times New Roman"/>
                <a:cs typeface="Times New Roman"/>
              </a:rPr>
              <a:t>p</a:t>
            </a:r>
            <a:r>
              <a:rPr lang="en-CA" sz="1200" b="1" spc="4" dirty="0">
                <a:solidFill>
                  <a:srgbClr val="363435"/>
                </a:solidFill>
                <a:latin typeface="Times New Roman"/>
                <a:cs typeface="Times New Roman"/>
              </a:rPr>
              <a:t>t</a:t>
            </a:r>
            <a:r>
              <a:rPr lang="en-CA" sz="1200" b="1" spc="9" dirty="0">
                <a:solidFill>
                  <a:srgbClr val="363435"/>
                </a:solidFill>
                <a:latin typeface="Times New Roman"/>
                <a:cs typeface="Times New Roman"/>
              </a:rPr>
              <a:t>o</a:t>
            </a:r>
            <a:r>
              <a:rPr lang="en-CA" sz="1200" b="1" spc="4" dirty="0">
                <a:solidFill>
                  <a:srgbClr val="363435"/>
                </a:solidFill>
                <a:latin typeface="Times New Roman"/>
                <a:cs typeface="Times New Roman"/>
              </a:rPr>
              <a:t>g</a:t>
            </a:r>
            <a:r>
              <a:rPr lang="en-CA" sz="1200" b="1" spc="9" dirty="0">
                <a:solidFill>
                  <a:srgbClr val="363435"/>
                </a:solidFill>
                <a:latin typeface="Times New Roman"/>
                <a:cs typeface="Times New Roman"/>
              </a:rPr>
              <a:t>e</a:t>
            </a:r>
            <a:r>
              <a:rPr lang="en-CA" sz="1200" b="1" dirty="0">
                <a:solidFill>
                  <a:srgbClr val="363435"/>
                </a:solidFill>
                <a:latin typeface="Times New Roman"/>
                <a:cs typeface="Times New Roman"/>
              </a:rPr>
              <a:t>n</a:t>
            </a:r>
            <a:r>
              <a:rPr lang="en-CA" sz="1200" b="1" spc="4" dirty="0">
                <a:solidFill>
                  <a:srgbClr val="363435"/>
                </a:solidFill>
                <a:latin typeface="Times New Roman"/>
                <a:cs typeface="Times New Roman"/>
              </a:rPr>
              <a:t>i</a:t>
            </a:r>
            <a:r>
              <a:rPr lang="en-CA" sz="1200" b="1" dirty="0">
                <a:solidFill>
                  <a:srgbClr val="363435"/>
                </a:solidFill>
                <a:latin typeface="Times New Roman"/>
                <a:cs typeface="Times New Roman"/>
              </a:rPr>
              <a:t>c</a:t>
            </a:r>
            <a:r>
              <a:rPr lang="en-CA" sz="1200" b="1" spc="20" dirty="0">
                <a:solidFill>
                  <a:srgbClr val="363435"/>
                </a:solidFill>
                <a:latin typeface="Times New Roman"/>
                <a:cs typeface="Times New Roman"/>
              </a:rPr>
              <a:t> </a:t>
            </a:r>
            <a:r>
              <a:rPr lang="en-CA" sz="1200" b="1" spc="4" dirty="0">
                <a:solidFill>
                  <a:srgbClr val="363435"/>
                </a:solidFill>
                <a:latin typeface="Times New Roman"/>
                <a:cs typeface="Times New Roman"/>
              </a:rPr>
              <a:t>S</a:t>
            </a:r>
            <a:r>
              <a:rPr lang="en-CA" sz="1200" b="1" spc="9" dirty="0">
                <a:solidFill>
                  <a:srgbClr val="363435"/>
                </a:solidFill>
                <a:latin typeface="Times New Roman"/>
                <a:cs typeface="Times New Roman"/>
              </a:rPr>
              <a:t>t</a:t>
            </a:r>
            <a:r>
              <a:rPr lang="en-CA" sz="1200" b="1" spc="4" dirty="0">
                <a:solidFill>
                  <a:srgbClr val="363435"/>
                </a:solidFill>
                <a:latin typeface="Times New Roman"/>
                <a:cs typeface="Times New Roman"/>
              </a:rPr>
              <a:t>ro</a:t>
            </a:r>
            <a:r>
              <a:rPr lang="en-CA" sz="1200" b="1" dirty="0">
                <a:solidFill>
                  <a:srgbClr val="363435"/>
                </a:solidFill>
                <a:latin typeface="Times New Roman"/>
                <a:cs typeface="Times New Roman"/>
              </a:rPr>
              <a:t>ke</a:t>
            </a:r>
            <a:r>
              <a:rPr lang="en-CA" sz="1200" b="1" spc="20" dirty="0">
                <a:solidFill>
                  <a:srgbClr val="363435"/>
                </a:solidFill>
                <a:latin typeface="Times New Roman"/>
                <a:cs typeface="Times New Roman"/>
              </a:rPr>
              <a:t> </a:t>
            </a:r>
            <a:r>
              <a:rPr lang="en-CA" sz="1200" b="1" spc="8" dirty="0">
                <a:solidFill>
                  <a:srgbClr val="363435"/>
                </a:solidFill>
                <a:latin typeface="Times New Roman"/>
                <a:cs typeface="Times New Roman"/>
              </a:rPr>
              <a:t>o</a:t>
            </a:r>
            <a:r>
              <a:rPr lang="en-CA" sz="1200" b="1" dirty="0">
                <a:solidFill>
                  <a:srgbClr val="363435"/>
                </a:solidFill>
                <a:latin typeface="Times New Roman"/>
                <a:cs typeface="Times New Roman"/>
              </a:rPr>
              <a:t>r</a:t>
            </a:r>
            <a:r>
              <a:rPr lang="en-CA" sz="1200" b="1" spc="45" dirty="0">
                <a:solidFill>
                  <a:srgbClr val="363435"/>
                </a:solidFill>
                <a:latin typeface="Times New Roman"/>
                <a:cs typeface="Times New Roman"/>
              </a:rPr>
              <a:t> </a:t>
            </a:r>
            <a:r>
              <a:rPr lang="en-CA" sz="1200" b="1" dirty="0">
                <a:solidFill>
                  <a:srgbClr val="363435"/>
                </a:solidFill>
                <a:latin typeface="Times New Roman"/>
                <a:cs typeface="Times New Roman"/>
              </a:rPr>
              <a:t>TI</a:t>
            </a:r>
            <a:r>
              <a:rPr lang="en-CA" sz="1200" b="1" spc="36" dirty="0">
                <a:solidFill>
                  <a:srgbClr val="363435"/>
                </a:solidFill>
                <a:latin typeface="Times New Roman"/>
                <a:cs typeface="Times New Roman"/>
              </a:rPr>
              <a:t>A</a:t>
            </a:r>
            <a:r>
              <a:rPr lang="en-CA" sz="1200" b="1" dirty="0">
                <a:solidFill>
                  <a:srgbClr val="363435"/>
                </a:solidFill>
                <a:latin typeface="Times New Roman"/>
                <a:cs typeface="Times New Roman"/>
              </a:rPr>
              <a:t>.</a:t>
            </a:r>
            <a:endParaRPr lang="en-CA" sz="1200" dirty="0">
              <a:latin typeface="Times New Roman"/>
              <a:cs typeface="Times New Roman"/>
            </a:endParaRPr>
          </a:p>
          <a:p>
            <a:pPr marL="79919" marR="57601">
              <a:lnSpc>
                <a:spcPts val="964"/>
              </a:lnSpc>
              <a:spcBef>
                <a:spcPts val="294"/>
              </a:spcBef>
            </a:pP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he</a:t>
            </a:r>
            <a:r>
              <a:rPr lang="en-CA" sz="1200" spc="-7" dirty="0">
                <a:solidFill>
                  <a:srgbClr val="363435"/>
                </a:solidFill>
                <a:latin typeface="Times New Roman"/>
                <a:cs typeface="Times New Roman"/>
              </a:rPr>
              <a:t> </a:t>
            </a:r>
            <a:r>
              <a:rPr lang="en-CA" sz="1200" dirty="0">
                <a:solidFill>
                  <a:srgbClr val="363435"/>
                </a:solidFill>
                <a:latin typeface="Times New Roman"/>
                <a:cs typeface="Times New Roman"/>
              </a:rPr>
              <a:t>p</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o</a:t>
            </a:r>
            <a:r>
              <a:rPr lang="en-CA" sz="1200" spc="30" dirty="0">
                <a:solidFill>
                  <a:srgbClr val="363435"/>
                </a:solidFill>
                <a:latin typeface="Times New Roman"/>
                <a:cs typeface="Times New Roman"/>
              </a:rPr>
              <a:t>r</a:t>
            </a:r>
            <a:r>
              <a:rPr lang="en-CA" sz="1200" dirty="0">
                <a:solidFill>
                  <a:srgbClr val="363435"/>
                </a:solidFill>
                <a:latin typeface="Times New Roman"/>
                <a:cs typeface="Times New Roman"/>
              </a:rPr>
              <a:t>tion</a:t>
            </a:r>
            <a:r>
              <a:rPr lang="en-CA" sz="1200" spc="187"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pati</a:t>
            </a:r>
            <a:r>
              <a:rPr lang="en-CA" sz="1200" spc="4" dirty="0">
                <a:solidFill>
                  <a:srgbClr val="363435"/>
                </a:solidFill>
                <a:latin typeface="Times New Roman"/>
                <a:cs typeface="Times New Roman"/>
              </a:rPr>
              <a:t>e</a:t>
            </a:r>
            <a:r>
              <a:rPr lang="en-CA" sz="1200" dirty="0">
                <a:solidFill>
                  <a:srgbClr val="363435"/>
                </a:solidFill>
                <a:latin typeface="Times New Roman"/>
                <a:cs typeface="Times New Roman"/>
              </a:rPr>
              <a:t>n</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188"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hom</a:t>
            </a:r>
            <a:r>
              <a:rPr lang="en-CA" sz="1200" spc="69" dirty="0">
                <a:solidFill>
                  <a:srgbClr val="363435"/>
                </a:solidFill>
                <a:latin typeface="Times New Roman"/>
                <a:cs typeface="Times New Roman"/>
              </a:rPr>
              <a:t> </a:t>
            </a:r>
            <a:r>
              <a:rPr lang="en-CA" sz="1200" dirty="0">
                <a:solidFill>
                  <a:srgbClr val="363435"/>
                </a:solidFill>
                <a:latin typeface="Times New Roman"/>
                <a:cs typeface="Times New Roman"/>
              </a:rPr>
              <a:t>at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ia</a:t>
            </a:r>
            <a:r>
              <a:rPr lang="en-CA" sz="1200" dirty="0">
                <a:solidFill>
                  <a:srgbClr val="363435"/>
                </a:solidFill>
                <a:latin typeface="Times New Roman"/>
                <a:cs typeface="Times New Roman"/>
              </a:rPr>
              <a:t>l</a:t>
            </a:r>
            <a:r>
              <a:rPr lang="en-CA" sz="1200" spc="27"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b</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ill</a:t>
            </a:r>
            <a:r>
              <a:rPr lang="en-CA" sz="1200" dirty="0">
                <a:solidFill>
                  <a:srgbClr val="363435"/>
                </a:solidFill>
                <a:latin typeface="Times New Roman"/>
                <a:cs typeface="Times New Roman"/>
              </a:rPr>
              <a:t>ation</a:t>
            </a:r>
            <a:r>
              <a:rPr lang="en-CA" sz="1200" spc="-46" dirty="0">
                <a:solidFill>
                  <a:srgbClr val="363435"/>
                </a:solidFill>
                <a:latin typeface="Times New Roman"/>
                <a:cs typeface="Times New Roman"/>
              </a:rPr>
              <a:t> </a:t>
            </a:r>
            <a:r>
              <a:rPr lang="en-CA" sz="1200"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28"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spc="26"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70"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nc</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4" dirty="0">
                <a:solidFill>
                  <a:srgbClr val="363435"/>
                </a:solidFill>
                <a:latin typeface="Times New Roman"/>
                <a:cs typeface="Times New Roman"/>
              </a:rPr>
              <a:t>as</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d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nc</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31"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r</a:t>
            </a:r>
            <a:r>
              <a:rPr lang="en-CA" sz="1200" spc="4" dirty="0">
                <a:solidFill>
                  <a:srgbClr val="363435"/>
                </a:solidFill>
                <a:latin typeface="Times New Roman"/>
                <a:cs typeface="Times New Roman"/>
              </a:rPr>
              <a:t>atio</a:t>
            </a:r>
            <a:r>
              <a:rPr lang="en-CA" sz="1200" dirty="0">
                <a:solidFill>
                  <a:srgbClr val="363435"/>
                </a:solidFill>
                <a:latin typeface="Times New Roman"/>
                <a:cs typeface="Times New Roman"/>
              </a:rPr>
              <a:t>n</a:t>
            </a:r>
            <a:r>
              <a:rPr lang="en-CA" sz="1200" spc="17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spc="-14" dirty="0">
                <a:solidFill>
                  <a:srgbClr val="363435"/>
                </a:solidFill>
                <a:latin typeface="Times New Roman"/>
                <a:cs typeface="Times New Roman"/>
              </a:rPr>
              <a:t>C</a:t>
            </a:r>
            <a:r>
              <a:rPr lang="en-CA" sz="1200" dirty="0">
                <a:solidFill>
                  <a:srgbClr val="363435"/>
                </a:solidFill>
                <a:latin typeface="Times New Roman"/>
                <a:cs typeface="Times New Roman"/>
              </a:rPr>
              <a:t>G</a:t>
            </a:r>
            <a:r>
              <a:rPr lang="en-CA" sz="1200" spc="40"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6" dirty="0">
                <a:solidFill>
                  <a:srgbClr val="363435"/>
                </a:solidFill>
                <a:latin typeface="Times New Roman"/>
                <a:cs typeface="Times New Roman"/>
              </a:rPr>
              <a:t> </a:t>
            </a:r>
            <a:r>
              <a:rPr lang="en-CA" sz="1200" spc="15" dirty="0">
                <a:solidFill>
                  <a:srgbClr val="363435"/>
                </a:solidFill>
                <a:latin typeface="Times New Roman"/>
                <a:cs typeface="Times New Roman"/>
              </a:rPr>
              <a:t>T</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e</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da</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a</a:t>
            </a:r>
            <a:r>
              <a:rPr lang="en-CA" sz="1200" spc="127" dirty="0">
                <a:solidFill>
                  <a:srgbClr val="363435"/>
                </a:solidFill>
                <a:latin typeface="Times New Roman"/>
                <a:cs typeface="Times New Roman"/>
              </a:rPr>
              <a:t> </a:t>
            </a:r>
            <a:r>
              <a:rPr lang="en-CA" sz="1200" spc="4" dirty="0">
                <a:solidFill>
                  <a:srgbClr val="363435"/>
                </a:solidFill>
                <a:latin typeface="Times New Roman"/>
                <a:cs typeface="Times New Roman"/>
              </a:rPr>
              <a:t>r</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f</a:t>
            </a:r>
            <a:r>
              <a:rPr lang="en-CA" sz="1200" spc="-151" dirty="0">
                <a:solidFill>
                  <a:srgbClr val="363435"/>
                </a:solidFill>
                <a:latin typeface="Times New Roman"/>
                <a:cs typeface="Times New Roman"/>
              </a:rPr>
              <a:t> </a:t>
            </a:r>
            <a:r>
              <a:rPr lang="en-CA" sz="1200" spc="9" dirty="0" err="1">
                <a:solidFill>
                  <a:srgbClr val="363435"/>
                </a:solidFill>
                <a:latin typeface="Times New Roman"/>
                <a:cs typeface="Times New Roman"/>
              </a:rPr>
              <a:t>l</a:t>
            </a:r>
            <a:r>
              <a:rPr lang="en-CA" sz="1200" spc="15" dirty="0" err="1">
                <a:solidFill>
                  <a:srgbClr val="363435"/>
                </a:solidFill>
                <a:latin typeface="Times New Roman"/>
                <a:cs typeface="Times New Roman"/>
              </a:rPr>
              <a:t>e</a:t>
            </a:r>
            <a:r>
              <a:rPr lang="en-CA" sz="1200" spc="30" dirty="0" err="1">
                <a:solidFill>
                  <a:srgbClr val="363435"/>
                </a:solidFill>
                <a:latin typeface="Times New Roman"/>
                <a:cs typeface="Times New Roman"/>
              </a:rPr>
              <a:t>c</a:t>
            </a:r>
            <a:r>
              <a:rPr lang="en-CA" sz="1200" dirty="0" err="1">
                <a:solidFill>
                  <a:srgbClr val="363435"/>
                </a:solidFill>
                <a:latin typeface="Times New Roman"/>
                <a:cs typeface="Times New Roman"/>
              </a:rPr>
              <a:t>t</a:t>
            </a:r>
            <a:r>
              <a:rPr lang="en-CA" sz="1200" spc="31"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m</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83"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p</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s</a:t>
            </a:r>
            <a:r>
              <a:rPr lang="en-CA" sz="1200" spc="15" dirty="0">
                <a:solidFill>
                  <a:srgbClr val="363435"/>
                </a:solidFill>
                <a:latin typeface="Times New Roman"/>
                <a:cs typeface="Times New Roman"/>
              </a:rPr>
              <a:t>o</a:t>
            </a:r>
            <a:r>
              <a:rPr lang="en-CA" sz="1200" spc="9" dirty="0">
                <a:solidFill>
                  <a:srgbClr val="363435"/>
                </a:solidFill>
                <a:latin typeface="Times New Roman"/>
                <a:cs typeface="Times New Roman"/>
              </a:rPr>
              <a:t>d</a:t>
            </a:r>
            <a:r>
              <a:rPr lang="en-CA" sz="1200" dirty="0">
                <a:solidFill>
                  <a:srgbClr val="363435"/>
                </a:solidFill>
                <a:latin typeface="Times New Roman"/>
                <a:cs typeface="Times New Roman"/>
              </a:rPr>
              <a:t>e</a:t>
            </a:r>
            <a:r>
              <a:rPr lang="en-CA" sz="1200" spc="16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a:t>
            </a:r>
            <a:r>
              <a:rPr lang="en-CA" sz="1200" spc="-55" dirty="0">
                <a:solidFill>
                  <a:srgbClr val="363435"/>
                </a:solidFill>
                <a:latin typeface="Times New Roman"/>
                <a:cs typeface="Times New Roman"/>
              </a:rPr>
              <a:t> </a:t>
            </a:r>
            <a:r>
              <a:rPr lang="en-CA" sz="1200" spc="4" dirty="0">
                <a:solidFill>
                  <a:srgbClr val="363435"/>
                </a:solidFill>
                <a:latin typeface="Times New Roman"/>
                <a:cs typeface="Times New Roman"/>
              </a:rPr>
              <a:t>da</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a</a:t>
            </a:r>
            <a:r>
              <a:rPr lang="en-CA" sz="1200" spc="127" dirty="0">
                <a:solidFill>
                  <a:srgbClr val="363435"/>
                </a:solidFill>
                <a:latin typeface="Times New Roman"/>
                <a:cs typeface="Times New Roman"/>
              </a:rPr>
              <a:t> </a:t>
            </a:r>
            <a:r>
              <a:rPr lang="en-CA" sz="1200" spc="9" dirty="0">
                <a:solidFill>
                  <a:srgbClr val="363435"/>
                </a:solidFill>
                <a:latin typeface="Times New Roman"/>
                <a:cs typeface="Times New Roman"/>
              </a:rPr>
              <a:t>f</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3" dirty="0">
                <a:solidFill>
                  <a:srgbClr val="363435"/>
                </a:solidFill>
                <a:latin typeface="Times New Roman"/>
                <a:cs typeface="Times New Roman"/>
              </a:rPr>
              <a:t> </a:t>
            </a:r>
            <a:r>
              <a:rPr lang="en-CA" sz="1200" dirty="0">
                <a:solidFill>
                  <a:srgbClr val="363435"/>
                </a:solidFill>
                <a:latin typeface="Times New Roman"/>
                <a:cs typeface="Times New Roman"/>
              </a:rPr>
              <a:t>2</a:t>
            </a:r>
            <a:r>
              <a:rPr lang="en-CA" sz="1200" spc="16"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4" dirty="0">
                <a:solidFill>
                  <a:srgbClr val="363435"/>
                </a:solidFill>
                <a:latin typeface="Times New Roman"/>
                <a:cs typeface="Times New Roman"/>
              </a:rPr>
              <a:t>r</a:t>
            </a:r>
            <a:r>
              <a:rPr lang="en-CA" sz="1200" dirty="0">
                <a:solidFill>
                  <a:srgbClr val="363435"/>
                </a:solidFill>
                <a:latin typeface="Times New Roman"/>
                <a:cs typeface="Times New Roman"/>
              </a:rPr>
              <a:t>e</a:t>
            </a:r>
            <a:r>
              <a:rPr lang="en-CA" sz="1200" spc="68" dirty="0">
                <a:solidFill>
                  <a:srgbClr val="363435"/>
                </a:solidFill>
                <a:latin typeface="Times New Roman"/>
                <a:cs typeface="Times New Roman"/>
              </a:rPr>
              <a:t> </a:t>
            </a:r>
            <a:r>
              <a:rPr lang="en-CA" sz="1200" spc="9" dirty="0">
                <a:solidFill>
                  <a:srgbClr val="363435"/>
                </a:solidFill>
                <a:latin typeface="Times New Roman"/>
                <a:cs typeface="Times New Roman"/>
              </a:rPr>
              <a:t>n</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t s</a:t>
            </a:r>
            <a:r>
              <a:rPr lang="en-CA" sz="1200" spc="9" dirty="0">
                <a:solidFill>
                  <a:srgbClr val="363435"/>
                </a:solidFill>
                <a:latin typeface="Times New Roman"/>
                <a:cs typeface="Times New Roman"/>
              </a:rPr>
              <a:t>how</a:t>
            </a:r>
            <a:r>
              <a:rPr lang="en-CA" sz="1200" dirty="0">
                <a:solidFill>
                  <a:srgbClr val="363435"/>
                </a:solidFill>
                <a:latin typeface="Times New Roman"/>
                <a:cs typeface="Times New Roman"/>
              </a:rPr>
              <a:t>n</a:t>
            </a:r>
            <a:r>
              <a:rPr lang="en-CA" sz="1200" spc="106" dirty="0">
                <a:solidFill>
                  <a:srgbClr val="363435"/>
                </a:solidFill>
                <a:latin typeface="Times New Roman"/>
                <a:cs typeface="Times New Roman"/>
              </a:rPr>
              <a:t> </a:t>
            </a:r>
            <a:r>
              <a:rPr lang="en-CA" sz="1200" spc="15" dirty="0">
                <a:solidFill>
                  <a:srgbClr val="363435"/>
                </a:solidFill>
                <a:latin typeface="Times New Roman"/>
                <a:cs typeface="Times New Roman"/>
              </a:rPr>
              <a:t>bec</a:t>
            </a:r>
            <a:r>
              <a:rPr lang="en-CA" sz="1200" dirty="0">
                <a:solidFill>
                  <a:srgbClr val="363435"/>
                </a:solidFill>
                <a:latin typeface="Times New Roman"/>
                <a:cs typeface="Times New Roman"/>
              </a:rPr>
              <a:t>au</a:t>
            </a:r>
            <a:r>
              <a:rPr lang="en-CA" sz="1200" spc="4" dirty="0">
                <a:solidFill>
                  <a:srgbClr val="363435"/>
                </a:solidFill>
                <a:latin typeface="Times New Roman"/>
                <a:cs typeface="Times New Roman"/>
              </a:rPr>
              <a:t>s</a:t>
            </a:r>
            <a:r>
              <a:rPr lang="en-CA" sz="1200" dirty="0">
                <a:solidFill>
                  <a:srgbClr val="363435"/>
                </a:solidFill>
                <a:latin typeface="Times New Roman"/>
                <a:cs typeface="Times New Roman"/>
              </a:rPr>
              <a:t>e</a:t>
            </a:r>
            <a:r>
              <a:rPr lang="en-CA" sz="1200" spc="184"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15" dirty="0">
                <a:solidFill>
                  <a:srgbClr val="363435"/>
                </a:solidFill>
                <a:latin typeface="Times New Roman"/>
                <a:cs typeface="Times New Roman"/>
              </a:rPr>
              <a:t>e</a:t>
            </a:r>
            <a:r>
              <a:rPr lang="en-CA" sz="1200" spc="9" dirty="0">
                <a:solidFill>
                  <a:srgbClr val="363435"/>
                </a:solidFill>
                <a:latin typeface="Times New Roman"/>
                <a:cs typeface="Times New Roman"/>
              </a:rPr>
              <a:t>x</a:t>
            </a:r>
            <a:r>
              <a:rPr lang="en-CA" sz="1200" spc="4" dirty="0">
                <a:solidFill>
                  <a:srgbClr val="363435"/>
                </a:solidFill>
                <a:latin typeface="Times New Roman"/>
                <a:cs typeface="Times New Roman"/>
              </a:rPr>
              <a:t>a</a:t>
            </a:r>
            <a:r>
              <a:rPr lang="en-CA" sz="1200" spc="30" dirty="0">
                <a:solidFill>
                  <a:srgbClr val="363435"/>
                </a:solidFill>
                <a:latin typeface="Times New Roman"/>
                <a:cs typeface="Times New Roman"/>
              </a:rPr>
              <a:t>c</a:t>
            </a:r>
            <a:r>
              <a:rPr lang="en-CA" sz="1200" dirty="0">
                <a:solidFill>
                  <a:srgbClr val="363435"/>
                </a:solidFill>
                <a:latin typeface="Times New Roman"/>
                <a:cs typeface="Times New Roman"/>
              </a:rPr>
              <a:t>t</a:t>
            </a:r>
            <a:r>
              <a:rPr lang="en-CA" sz="1200" spc="20" dirty="0">
                <a:solidFill>
                  <a:srgbClr val="363435"/>
                </a:solidFill>
                <a:latin typeface="Times New Roman"/>
                <a:cs typeface="Times New Roman"/>
              </a:rPr>
              <a:t> </a:t>
            </a:r>
            <a:r>
              <a:rPr lang="en-CA" sz="1200" spc="4" dirty="0">
                <a:solidFill>
                  <a:srgbClr val="363435"/>
                </a:solidFill>
                <a:latin typeface="Times New Roman"/>
                <a:cs typeface="Times New Roman"/>
              </a:rPr>
              <a:t>dat</a:t>
            </a:r>
            <a:r>
              <a:rPr lang="en-CA" sz="1200" dirty="0">
                <a:solidFill>
                  <a:srgbClr val="363435"/>
                </a:solidFill>
                <a:latin typeface="Times New Roman"/>
                <a:cs typeface="Times New Roman"/>
              </a:rPr>
              <a:t>e</a:t>
            </a:r>
            <a:r>
              <a:rPr lang="en-CA" sz="1200" spc="120"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tio</a:t>
            </a:r>
            <a:r>
              <a:rPr lang="en-CA" sz="1200" dirty="0">
                <a:solidFill>
                  <a:srgbClr val="363435"/>
                </a:solidFill>
                <a:latin typeface="Times New Roman"/>
                <a:cs typeface="Times New Roman"/>
              </a:rPr>
              <a:t>n</a:t>
            </a:r>
            <a:r>
              <a:rPr lang="en-CA" sz="1200" spc="17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20" dirty="0">
                <a:solidFill>
                  <a:srgbClr val="363435"/>
                </a:solidFill>
                <a:latin typeface="Times New Roman"/>
                <a:cs typeface="Times New Roman"/>
              </a:rPr>
              <a:t>n</a:t>
            </a:r>
            <a:r>
              <a:rPr lang="en-CA" sz="1200" dirty="0">
                <a:solidFill>
                  <a:srgbClr val="363435"/>
                </a:solidFill>
                <a:latin typeface="Times New Roman"/>
                <a:cs typeface="Times New Roman"/>
              </a:rPr>
              <a:t>- </a:t>
            </a:r>
            <a:r>
              <a:rPr lang="en-CA" sz="1200" spc="9" dirty="0">
                <a:solidFill>
                  <a:srgbClr val="363435"/>
                </a:solidFill>
                <a:latin typeface="Times New Roman"/>
                <a:cs typeface="Times New Roman"/>
              </a:rPr>
              <a:t>know</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a:t>
            </a:r>
            <a:r>
              <a:rPr lang="en-CA" sz="1200" spc="22" dirty="0">
                <a:solidFill>
                  <a:srgbClr val="363435"/>
                </a:solidFill>
                <a:latin typeface="Times New Roman"/>
                <a:cs typeface="Times New Roman"/>
              </a:rPr>
              <a:t> </a:t>
            </a:r>
            <a:r>
              <a:rPr lang="en-CA" sz="1200" spc="9" dirty="0">
                <a:solidFill>
                  <a:srgbClr val="363435"/>
                </a:solidFill>
                <a:latin typeface="Times New Roman"/>
                <a:cs typeface="Times New Roman"/>
              </a:rPr>
              <a:t>A</a:t>
            </a:r>
            <a:r>
              <a:rPr lang="en-CA" sz="1200" spc="4" dirty="0">
                <a:solidFill>
                  <a:srgbClr val="363435"/>
                </a:solidFill>
                <a:latin typeface="Times New Roman"/>
                <a:cs typeface="Times New Roman"/>
              </a:rPr>
              <a:t>t</a:t>
            </a:r>
            <a:r>
              <a:rPr lang="en-CA" sz="1200" spc="14"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0"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dirty="0">
                <a:solidFill>
                  <a:srgbClr val="363435"/>
                </a:solidFill>
                <a:latin typeface="Times New Roman"/>
                <a:cs typeface="Times New Roman"/>
              </a:rPr>
              <a:t>6</a:t>
            </a:r>
            <a:r>
              <a:rPr lang="en-CA" sz="1200" spc="1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dirty="0">
                <a:solidFill>
                  <a:srgbClr val="363435"/>
                </a:solidFill>
                <a:latin typeface="Times New Roman"/>
                <a:cs typeface="Times New Roman"/>
              </a:rPr>
              <a:t>77</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15" dirty="0">
                <a:solidFill>
                  <a:srgbClr val="363435"/>
                </a:solidFill>
                <a:latin typeface="Times New Roman"/>
                <a:cs typeface="Times New Roman"/>
              </a:rPr>
              <a:t>w</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26"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nde</a:t>
            </a:r>
            <a:r>
              <a:rPr lang="en-CA" sz="1200" spc="41" dirty="0">
                <a:solidFill>
                  <a:srgbClr val="363435"/>
                </a:solidFill>
                <a:latin typeface="Times New Roman"/>
                <a:cs typeface="Times New Roman"/>
              </a:rPr>
              <a:t>r</a:t>
            </a:r>
            <a:r>
              <a:rPr lang="en-CA" sz="1200" spc="9" dirty="0">
                <a:solidFill>
                  <a:srgbClr val="363435"/>
                </a:solidFill>
                <a:latin typeface="Times New Roman"/>
                <a:cs typeface="Times New Roman"/>
              </a:rPr>
              <a:t>wen</a:t>
            </a:r>
            <a:r>
              <a:rPr lang="en-CA" sz="1200" dirty="0">
                <a:solidFill>
                  <a:srgbClr val="363435"/>
                </a:solidFill>
                <a:latin typeface="Times New Roman"/>
                <a:cs typeface="Times New Roman"/>
              </a:rPr>
              <a:t>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76"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a:t>
            </a:r>
            <a:r>
              <a:rPr lang="en-CA" sz="1200" spc="1" dirty="0">
                <a:solidFill>
                  <a:srgbClr val="363435"/>
                </a:solidFill>
                <a:latin typeface="Times New Roman"/>
                <a:cs typeface="Times New Roman"/>
              </a:rPr>
              <a:t> </a:t>
            </a:r>
            <a:r>
              <a:rPr lang="en-CA" sz="1200" dirty="0">
                <a:solidFill>
                  <a:srgbClr val="363435"/>
                </a:solidFill>
                <a:latin typeface="Times New Roman"/>
                <a:cs typeface="Times New Roman"/>
              </a:rPr>
              <a:t>a</a:t>
            </a:r>
            <a:r>
              <a:rPr lang="en-CA" sz="1200" spc="46"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spc="36" dirty="0">
                <a:solidFill>
                  <a:srgbClr val="363435"/>
                </a:solidFill>
                <a:latin typeface="Times New Roman"/>
                <a:cs typeface="Times New Roman"/>
              </a:rPr>
              <a:t>4</a:t>
            </a:r>
            <a:r>
              <a:rPr lang="en-CA" sz="1200" spc="20" dirty="0">
                <a:solidFill>
                  <a:srgbClr val="363435"/>
                </a:solidFill>
                <a:latin typeface="Times New Roman"/>
                <a:cs typeface="Times New Roman"/>
              </a:rPr>
              <a:t>-</a:t>
            </a:r>
            <a:r>
              <a:rPr lang="en-CA" sz="1200" spc="9" dirty="0">
                <a:solidFill>
                  <a:srgbClr val="363435"/>
                </a:solidFill>
                <a:latin typeface="Times New Roman"/>
                <a:cs typeface="Times New Roman"/>
              </a:rPr>
              <a:t>ho</a:t>
            </a:r>
            <a:r>
              <a:rPr lang="en-CA" sz="1200" dirty="0">
                <a:solidFill>
                  <a:srgbClr val="363435"/>
                </a:solidFill>
                <a:latin typeface="Times New Roman"/>
                <a:cs typeface="Times New Roman"/>
              </a:rPr>
              <a:t>ur</a:t>
            </a:r>
            <a:r>
              <a:rPr lang="en-CA" sz="1200" spc="20" dirty="0">
                <a:solidFill>
                  <a:srgbClr val="363435"/>
                </a:solidFill>
                <a:latin typeface="Times New Roman"/>
                <a:cs typeface="Times New Roman"/>
              </a:rPr>
              <a:t> </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ol</a:t>
            </a:r>
            <a:r>
              <a:rPr lang="en-CA" sz="1200" spc="4" dirty="0">
                <a:solidFill>
                  <a:srgbClr val="363435"/>
                </a:solidFill>
                <a:latin typeface="Times New Roman"/>
                <a:cs typeface="Times New Roman"/>
              </a:rPr>
              <a:t>t</a:t>
            </a:r>
            <a:r>
              <a:rPr lang="en-CA" sz="1200" spc="9" dirty="0">
                <a:solidFill>
                  <a:srgbClr val="363435"/>
                </a:solidFill>
                <a:latin typeface="Times New Roman"/>
                <a:cs typeface="Times New Roman"/>
              </a:rPr>
              <a:t>e</a:t>
            </a:r>
            <a:r>
              <a:rPr lang="en-CA" sz="1200" dirty="0">
                <a:solidFill>
                  <a:srgbClr val="363435"/>
                </a:solidFill>
                <a:latin typeface="Times New Roman"/>
                <a:cs typeface="Times New Roman"/>
              </a:rPr>
              <a:t>r</a:t>
            </a:r>
            <a:r>
              <a:rPr lang="en-CA" sz="1200" spc="96"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r</a:t>
            </a:r>
            <a:r>
              <a:rPr lang="en-CA" sz="1200" spc="166" dirty="0">
                <a:solidFill>
                  <a:srgbClr val="363435"/>
                </a:solidFill>
                <a:latin typeface="Times New Roman"/>
                <a:cs typeface="Times New Roman"/>
              </a:rPr>
              <a:t> </a:t>
            </a:r>
            <a:r>
              <a:rPr lang="en-CA" sz="1200" dirty="0">
                <a:solidFill>
                  <a:srgbClr val="363435"/>
                </a:solidFill>
                <a:latin typeface="Times New Roman"/>
                <a:cs typeface="Times New Roman"/>
              </a:rPr>
              <a:t>(</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119" dirty="0">
                <a:solidFill>
                  <a:srgbClr val="363435"/>
                </a:solidFill>
                <a:latin typeface="Times New Roman"/>
                <a:cs typeface="Times New Roman"/>
              </a:rPr>
              <a:t> </a:t>
            </a:r>
            <a:r>
              <a:rPr lang="en-CA" sz="1200" dirty="0">
                <a:solidFill>
                  <a:srgbClr val="363435"/>
                </a:solidFill>
                <a:latin typeface="Times New Roman"/>
                <a:cs typeface="Times New Roman"/>
              </a:rPr>
              <a:t>c</a:t>
            </a:r>
            <a:r>
              <a:rPr lang="en-CA" sz="1200" spc="4" dirty="0">
                <a:solidFill>
                  <a:srgbClr val="363435"/>
                </a:solidFill>
                <a:latin typeface="Times New Roman"/>
                <a:cs typeface="Times New Roman"/>
              </a:rPr>
              <a:t>o</a:t>
            </a:r>
            <a:r>
              <a:rPr lang="en-CA" sz="1200" spc="9" dirty="0">
                <a:solidFill>
                  <a:srgbClr val="363435"/>
                </a:solidFill>
                <a:latin typeface="Times New Roman"/>
                <a:cs typeface="Times New Roman"/>
              </a:rPr>
              <a:t>n</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l</a:t>
            </a:r>
            <a:r>
              <a:rPr lang="en-CA" sz="1200" spc="99" dirty="0">
                <a:solidFill>
                  <a:srgbClr val="363435"/>
                </a:solidFill>
                <a:latin typeface="Times New Roman"/>
                <a:cs typeface="Times New Roman"/>
              </a:rPr>
              <a:t> </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u</a:t>
            </a:r>
            <a:r>
              <a:rPr lang="en-CA" sz="1200" spc="-15" dirty="0">
                <a:solidFill>
                  <a:srgbClr val="363435"/>
                </a:solidFill>
                <a:latin typeface="Times New Roman"/>
                <a:cs typeface="Times New Roman"/>
              </a:rPr>
              <a:t>p</a:t>
            </a:r>
            <a:r>
              <a:rPr lang="en-CA" sz="1200" spc="-20" dirty="0">
                <a:solidFill>
                  <a:srgbClr val="363435"/>
                </a:solidFill>
                <a:latin typeface="Times New Roman"/>
                <a:cs typeface="Times New Roman"/>
              </a:rPr>
              <a:t>)</a:t>
            </a:r>
            <a:r>
              <a:rPr lang="en-CA" sz="1200" dirty="0">
                <a:solidFill>
                  <a:srgbClr val="363435"/>
                </a:solidFill>
                <a:latin typeface="Times New Roman"/>
                <a:cs typeface="Times New Roman"/>
              </a:rPr>
              <a:t>.</a:t>
            </a:r>
            <a:r>
              <a:rPr lang="en-CA" sz="1200" spc="145"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6"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 dirty="0">
                <a:solidFill>
                  <a:srgbClr val="363435"/>
                </a:solidFill>
                <a:latin typeface="Times New Roman"/>
                <a:cs typeface="Times New Roman"/>
              </a:rPr>
              <a:t>g</a:t>
            </a:r>
            <a:r>
              <a:rPr lang="en-CA" sz="1200" dirty="0">
                <a:solidFill>
                  <a:srgbClr val="363435"/>
                </a:solidFill>
                <a:latin typeface="Times New Roman"/>
                <a:cs typeface="Times New Roman"/>
              </a:rPr>
              <a:t>r</a:t>
            </a:r>
            <a:r>
              <a:rPr lang="en-CA" sz="1200" spc="9" dirty="0">
                <a:solidFill>
                  <a:srgbClr val="363435"/>
                </a:solidFill>
                <a:latin typeface="Times New Roman"/>
                <a:cs typeface="Times New Roman"/>
              </a:rPr>
              <a:t>o</a:t>
            </a:r>
            <a:r>
              <a:rPr lang="en-CA" sz="1200" dirty="0">
                <a:solidFill>
                  <a:srgbClr val="363435"/>
                </a:solidFill>
                <a:latin typeface="Times New Roman"/>
                <a:cs typeface="Times New Roman"/>
              </a:rPr>
              <a:t>up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spc="20" dirty="0">
                <a:solidFill>
                  <a:srgbClr val="363435"/>
                </a:solidFill>
                <a:latin typeface="Times New Roman"/>
                <a:cs typeface="Times New Roman"/>
              </a:rPr>
              <a:t>8</a:t>
            </a:r>
            <a:r>
              <a:rPr lang="en-CA" sz="1200" dirty="0">
                <a:solidFill>
                  <a:srgbClr val="363435"/>
                </a:solidFill>
                <a:latin typeface="Times New Roman"/>
                <a:cs typeface="Times New Roman"/>
              </a:rPr>
              <a:t>4</a:t>
            </a:r>
            <a:r>
              <a:rPr lang="en-CA" sz="1200" spc="7"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15" dirty="0">
                <a:solidFill>
                  <a:srgbClr val="363435"/>
                </a:solidFill>
                <a:latin typeface="Times New Roman"/>
                <a:cs typeface="Times New Roman"/>
              </a:rPr>
              <a:t>w</a:t>
            </a:r>
            <a:r>
              <a:rPr lang="en-CA" sz="1200" spc="9" dirty="0">
                <a:solidFill>
                  <a:srgbClr val="363435"/>
                </a:solidFill>
                <a:latin typeface="Times New Roman"/>
                <a:cs typeface="Times New Roman"/>
              </a:rPr>
              <a:t>h</a:t>
            </a:r>
            <a:r>
              <a:rPr lang="en-CA" sz="1200" dirty="0">
                <a:solidFill>
                  <a:srgbClr val="363435"/>
                </a:solidFill>
                <a:latin typeface="Times New Roman"/>
                <a:cs typeface="Times New Roman"/>
              </a:rPr>
              <a:t>o</a:t>
            </a:r>
            <a:r>
              <a:rPr lang="en-CA" sz="1200" spc="26" dirty="0">
                <a:solidFill>
                  <a:srgbClr val="363435"/>
                </a:solidFill>
                <a:latin typeface="Times New Roman"/>
                <a:cs typeface="Times New Roman"/>
              </a:rPr>
              <a:t> </a:t>
            </a:r>
            <a:r>
              <a:rPr lang="en-CA" sz="1200" dirty="0">
                <a:solidFill>
                  <a:srgbClr val="363435"/>
                </a:solidFill>
                <a:latin typeface="Times New Roman"/>
                <a:cs typeface="Times New Roman"/>
              </a:rPr>
              <a:t>u</a:t>
            </a:r>
            <a:r>
              <a:rPr lang="en-CA" sz="1200" spc="9" dirty="0">
                <a:solidFill>
                  <a:srgbClr val="363435"/>
                </a:solidFill>
                <a:latin typeface="Times New Roman"/>
                <a:cs typeface="Times New Roman"/>
              </a:rPr>
              <a:t>nde</a:t>
            </a:r>
            <a:r>
              <a:rPr lang="en-CA" sz="1200" spc="41" dirty="0">
                <a:solidFill>
                  <a:srgbClr val="363435"/>
                </a:solidFill>
                <a:latin typeface="Times New Roman"/>
                <a:cs typeface="Times New Roman"/>
              </a:rPr>
              <a:t>r</a:t>
            </a:r>
            <a:r>
              <a:rPr lang="en-CA" sz="1200" spc="9" dirty="0">
                <a:solidFill>
                  <a:srgbClr val="363435"/>
                </a:solidFill>
                <a:latin typeface="Times New Roman"/>
                <a:cs typeface="Times New Roman"/>
              </a:rPr>
              <a:t>wen</a:t>
            </a:r>
            <a:r>
              <a:rPr lang="en-CA" sz="1200" dirty="0">
                <a:solidFill>
                  <a:srgbClr val="363435"/>
                </a:solidFill>
                <a:latin typeface="Times New Roman"/>
                <a:cs typeface="Times New Roman"/>
              </a:rPr>
              <a:t>t</a:t>
            </a:r>
            <a:r>
              <a:rPr lang="en-CA" sz="1200" spc="168" dirty="0">
                <a:solidFill>
                  <a:srgbClr val="363435"/>
                </a:solidFill>
                <a:latin typeface="Times New Roman"/>
                <a:cs typeface="Times New Roman"/>
              </a:rPr>
              <a:t> </a:t>
            </a:r>
            <a:r>
              <a:rPr lang="en-CA" sz="1200" spc="4" dirty="0">
                <a:solidFill>
                  <a:srgbClr val="363435"/>
                </a:solidFill>
                <a:latin typeface="Times New Roman"/>
                <a:cs typeface="Times New Roman"/>
              </a:rPr>
              <a:t>3</a:t>
            </a:r>
            <a:r>
              <a:rPr lang="en-CA" sz="1200" spc="45" dirty="0">
                <a:solidFill>
                  <a:srgbClr val="363435"/>
                </a:solidFill>
                <a:latin typeface="Times New Roman"/>
                <a:cs typeface="Times New Roman"/>
              </a:rPr>
              <a:t>0</a:t>
            </a:r>
            <a:r>
              <a:rPr lang="en-CA" sz="1200" spc="29" dirty="0">
                <a:solidFill>
                  <a:srgbClr val="363435"/>
                </a:solidFill>
                <a:latin typeface="Times New Roman"/>
                <a:cs typeface="Times New Roman"/>
              </a:rPr>
              <a:t>-</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ay</a:t>
            </a:r>
            <a:r>
              <a:rPr lang="en-CA" sz="1200" spc="41"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76" dirty="0">
                <a:solidFill>
                  <a:srgbClr val="363435"/>
                </a:solidFill>
                <a:latin typeface="Times New Roman"/>
                <a:cs typeface="Times New Roman"/>
              </a:rPr>
              <a:t> </a:t>
            </a:r>
            <a:r>
              <a:rPr lang="en-CA" sz="1200" spc="4" dirty="0">
                <a:solidFill>
                  <a:srgbClr val="363435"/>
                </a:solidFill>
                <a:latin typeface="Times New Roman"/>
                <a:cs typeface="Times New Roman"/>
              </a:rPr>
              <a:t>at</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l</a:t>
            </a:r>
            <a:r>
              <a:rPr lang="en-CA" sz="1200" spc="4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b</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llatio</a:t>
            </a:r>
            <a:r>
              <a:rPr lang="en-CA" sz="1200" dirty="0">
                <a:solidFill>
                  <a:srgbClr val="363435"/>
                </a:solidFill>
                <a:latin typeface="Times New Roman"/>
                <a:cs typeface="Times New Roman"/>
              </a:rPr>
              <a:t>n</a:t>
            </a:r>
            <a:r>
              <a:rPr lang="en-CA" sz="1200" spc="-30"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spc="-9" dirty="0">
                <a:solidFill>
                  <a:srgbClr val="363435"/>
                </a:solidFill>
                <a:latin typeface="Times New Roman"/>
                <a:cs typeface="Times New Roman"/>
              </a:rPr>
              <a:t>2</a:t>
            </a:r>
            <a:r>
              <a:rPr lang="en-CA" sz="1200" dirty="0">
                <a:solidFill>
                  <a:srgbClr val="363435"/>
                </a:solidFill>
                <a:latin typeface="Times New Roman"/>
                <a:cs typeface="Times New Roman"/>
              </a:rPr>
              <a:t>1</a:t>
            </a:r>
            <a:r>
              <a:rPr lang="en-CA" sz="1200" spc="12" dirty="0">
                <a:solidFill>
                  <a:srgbClr val="363435"/>
                </a:solidFill>
                <a:latin typeface="Times New Roman"/>
                <a:cs typeface="Times New Roman"/>
              </a:rPr>
              <a:t> </a:t>
            </a:r>
            <a:r>
              <a:rPr lang="en-CA" sz="1200" spc="4" dirty="0">
                <a:solidFill>
                  <a:srgbClr val="363435"/>
                </a:solidFill>
                <a:latin typeface="Times New Roman"/>
                <a:cs typeface="Times New Roman"/>
              </a:rPr>
              <a:t>pati</a:t>
            </a:r>
            <a:r>
              <a:rPr lang="en-CA" sz="1200" spc="9" dirty="0">
                <a:solidFill>
                  <a:srgbClr val="363435"/>
                </a:solidFill>
                <a:latin typeface="Times New Roman"/>
                <a:cs typeface="Times New Roman"/>
              </a:rPr>
              <a:t>en</a:t>
            </a:r>
            <a:r>
              <a:rPr lang="en-CA" sz="1200" spc="15" dirty="0">
                <a:solidFill>
                  <a:srgbClr val="363435"/>
                </a:solidFill>
                <a:latin typeface="Times New Roman"/>
                <a:cs typeface="Times New Roman"/>
              </a:rPr>
              <a:t>t</a:t>
            </a:r>
            <a:r>
              <a:rPr lang="en-CA" sz="1200" dirty="0">
                <a:solidFill>
                  <a:srgbClr val="363435"/>
                </a:solidFill>
                <a:latin typeface="Times New Roman"/>
                <a:cs typeface="Times New Roman"/>
              </a:rPr>
              <a:t>s</a:t>
            </a:r>
            <a:r>
              <a:rPr lang="en-CA" sz="1200" spc="203"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hin</a:t>
            </a:r>
            <a:r>
              <a:rPr lang="en-CA" sz="1200" spc="7"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a:t>
            </a:r>
            <a:r>
              <a:rPr lang="en-CA" sz="1200" spc="93"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15" dirty="0">
                <a:solidFill>
                  <a:srgbClr val="363435"/>
                </a:solidFill>
                <a:latin typeface="Times New Roman"/>
                <a:cs typeface="Times New Roman"/>
              </a:rPr>
              <a:t>ee</a:t>
            </a:r>
            <a:r>
              <a:rPr lang="en-CA" sz="1200" dirty="0">
                <a:solidFill>
                  <a:srgbClr val="363435"/>
                </a:solidFill>
                <a:latin typeface="Times New Roman"/>
                <a:cs typeface="Times New Roman"/>
              </a:rPr>
              <a:t>k</a:t>
            </a:r>
            <a:r>
              <a:rPr lang="en-CA" sz="1200" spc="-31"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 dirty="0">
                <a:solidFill>
                  <a:srgbClr val="363435"/>
                </a:solidFill>
                <a:latin typeface="Times New Roman"/>
                <a:cs typeface="Times New Roman"/>
              </a:rPr>
              <a:t> </a:t>
            </a:r>
            <a:r>
              <a:rPr lang="en-CA" sz="1200" spc="9" dirty="0">
                <a:solidFill>
                  <a:srgbClr val="363435"/>
                </a:solidFill>
                <a:latin typeface="Times New Roman"/>
                <a:cs typeface="Times New Roman"/>
              </a:rPr>
              <a:t>m</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t</a:t>
            </a:r>
            <a:r>
              <a:rPr lang="en-CA" sz="1200" spc="4" dirty="0">
                <a:solidFill>
                  <a:srgbClr val="363435"/>
                </a:solidFill>
                <a:latin typeface="Times New Roman"/>
                <a:cs typeface="Times New Roman"/>
              </a:rPr>
              <a:t>o</a:t>
            </a:r>
            <a:r>
              <a:rPr lang="en-CA" sz="1200" spc="15" dirty="0">
                <a:solidFill>
                  <a:srgbClr val="363435"/>
                </a:solidFill>
                <a:latin typeface="Times New Roman"/>
                <a:cs typeface="Times New Roman"/>
              </a:rPr>
              <a:t>r</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76" dirty="0">
                <a:solidFill>
                  <a:srgbClr val="363435"/>
                </a:solidFill>
                <a:latin typeface="Times New Roman"/>
                <a:cs typeface="Times New Roman"/>
              </a:rPr>
              <a:t> </a:t>
            </a:r>
            <a:r>
              <a:rPr lang="en-CA" sz="1200" dirty="0">
                <a:solidFill>
                  <a:srgbClr val="363435"/>
                </a:solidFill>
                <a:latin typeface="Times New Roman"/>
                <a:cs typeface="Times New Roman"/>
              </a:rPr>
              <a:t>in</a:t>
            </a:r>
            <a:r>
              <a:rPr lang="en-CA" sz="1200" spc="27" dirty="0">
                <a:solidFill>
                  <a:srgbClr val="363435"/>
                </a:solidFill>
                <a:latin typeface="Times New Roman"/>
                <a:cs typeface="Times New Roman"/>
              </a:rPr>
              <a:t> </a:t>
            </a:r>
            <a:r>
              <a:rPr lang="en-CA" sz="1200" spc="-20" dirty="0">
                <a:solidFill>
                  <a:srgbClr val="363435"/>
                </a:solidFill>
                <a:latin typeface="Times New Roman"/>
                <a:cs typeface="Times New Roman"/>
              </a:rPr>
              <a:t>3</a:t>
            </a:r>
            <a:r>
              <a:rPr lang="en-CA" sz="1200" dirty="0">
                <a:solidFill>
                  <a:srgbClr val="363435"/>
                </a:solidFill>
                <a:latin typeface="Times New Roman"/>
                <a:cs typeface="Times New Roman"/>
              </a:rPr>
              <a:t>3</a:t>
            </a:r>
            <a:r>
              <a:rPr lang="en-CA" sz="1200" spc="12"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i</a:t>
            </a:r>
            <a:r>
              <a:rPr lang="en-CA" sz="1200" spc="9" dirty="0">
                <a:solidFill>
                  <a:srgbClr val="363435"/>
                </a:solidFill>
                <a:latin typeface="Times New Roman"/>
                <a:cs typeface="Times New Roman"/>
              </a:rPr>
              <a:t>t</a:t>
            </a:r>
            <a:r>
              <a:rPr lang="en-CA" sz="1200" dirty="0">
                <a:solidFill>
                  <a:srgbClr val="363435"/>
                </a:solidFill>
                <a:latin typeface="Times New Roman"/>
                <a:cs typeface="Times New Roman"/>
              </a:rPr>
              <a:t>hin</a:t>
            </a:r>
            <a:r>
              <a:rPr lang="en-CA" sz="1200" spc="7" dirty="0">
                <a:solidFill>
                  <a:srgbClr val="363435"/>
                </a:solidFill>
                <a:latin typeface="Times New Roman"/>
                <a:cs typeface="Times New Roman"/>
              </a:rPr>
              <a:t> </a:t>
            </a:r>
            <a:r>
              <a:rPr lang="en-CA" sz="1200" spc="9" dirty="0">
                <a:solidFill>
                  <a:srgbClr val="363435"/>
                </a:solidFill>
                <a:latin typeface="Times New Roman"/>
                <a:cs typeface="Times New Roman"/>
              </a:rPr>
              <a:t>th</a:t>
            </a:r>
            <a:r>
              <a:rPr lang="en-CA" sz="1200" dirty="0">
                <a:solidFill>
                  <a:srgbClr val="363435"/>
                </a:solidFill>
                <a:latin typeface="Times New Roman"/>
                <a:cs typeface="Times New Roman"/>
              </a:rPr>
              <a:t>e </a:t>
            </a:r>
            <a:r>
              <a:rPr lang="en-CA" sz="1200" spc="46" dirty="0">
                <a:solidFill>
                  <a:srgbClr val="363435"/>
                </a:solidFill>
                <a:latin typeface="Times New Roman"/>
                <a:cs typeface="Times New Roman"/>
              </a:rPr>
              <a:t>f</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rs</a:t>
            </a:r>
            <a:r>
              <a:rPr lang="en-CA" sz="1200" dirty="0">
                <a:solidFill>
                  <a:srgbClr val="363435"/>
                </a:solidFill>
                <a:latin typeface="Times New Roman"/>
                <a:cs typeface="Times New Roman"/>
              </a:rPr>
              <a:t>t</a:t>
            </a:r>
            <a:r>
              <a:rPr lang="en-CA" sz="1200" spc="5" dirty="0">
                <a:solidFill>
                  <a:srgbClr val="363435"/>
                </a:solidFill>
                <a:latin typeface="Times New Roman"/>
                <a:cs typeface="Times New Roman"/>
              </a:rPr>
              <a:t> </a:t>
            </a:r>
            <a:r>
              <a:rPr lang="en-CA" sz="1200" dirty="0">
                <a:solidFill>
                  <a:srgbClr val="363435"/>
                </a:solidFill>
                <a:latin typeface="Times New Roman"/>
                <a:cs typeface="Times New Roman"/>
              </a:rPr>
              <a:t>2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60" dirty="0">
                <a:solidFill>
                  <a:srgbClr val="363435"/>
                </a:solidFill>
                <a:latin typeface="Times New Roman"/>
                <a:cs typeface="Times New Roman"/>
              </a:rPr>
              <a:t>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20" dirty="0">
                <a:solidFill>
                  <a:srgbClr val="363435"/>
                </a:solidFill>
                <a:latin typeface="Times New Roman"/>
                <a:cs typeface="Times New Roman"/>
              </a:rPr>
              <a:t>3</a:t>
            </a:r>
            <a:r>
              <a:rPr lang="en-CA" sz="1200" dirty="0">
                <a:solidFill>
                  <a:srgbClr val="363435"/>
                </a:solidFill>
                <a:latin typeface="Times New Roman"/>
                <a:cs typeface="Times New Roman"/>
              </a:rPr>
              <a:t>5</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6" dirty="0">
                <a:solidFill>
                  <a:srgbClr val="363435"/>
                </a:solidFill>
                <a:latin typeface="Times New Roman"/>
                <a:cs typeface="Times New Roman"/>
              </a:rPr>
              <a:t> </a:t>
            </a:r>
            <a:r>
              <a:rPr lang="en-CA" sz="1200" dirty="0">
                <a:solidFill>
                  <a:srgbClr val="363435"/>
                </a:solidFill>
                <a:latin typeface="Times New Roman"/>
                <a:cs typeface="Times New Roman"/>
              </a:rPr>
              <a:t>the</a:t>
            </a:r>
            <a:r>
              <a:rPr lang="en-CA" sz="1200" spc="79"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rs</a:t>
            </a:r>
            <a:r>
              <a:rPr lang="en-CA" sz="1200" dirty="0">
                <a:solidFill>
                  <a:srgbClr val="363435"/>
                </a:solidFill>
                <a:latin typeface="Times New Roman"/>
                <a:cs typeface="Times New Roman"/>
              </a:rPr>
              <a:t>t</a:t>
            </a:r>
            <a:r>
              <a:rPr lang="en-CA" sz="1200" spc="5" dirty="0">
                <a:solidFill>
                  <a:srgbClr val="363435"/>
                </a:solidFill>
                <a:latin typeface="Times New Roman"/>
                <a:cs typeface="Times New Roman"/>
              </a:rPr>
              <a:t> </a:t>
            </a:r>
            <a:r>
              <a:rPr lang="en-CA" sz="1200" dirty="0">
                <a:solidFill>
                  <a:srgbClr val="363435"/>
                </a:solidFill>
                <a:latin typeface="Times New Roman"/>
                <a:cs typeface="Times New Roman"/>
              </a:rPr>
              <a:t>3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ng</a:t>
            </a:r>
            <a:r>
              <a:rPr lang="en-CA" sz="1200" dirty="0">
                <a:solidFill>
                  <a:srgbClr val="363435"/>
                </a:solidFill>
                <a:latin typeface="Times New Roman"/>
                <a:cs typeface="Times New Roman"/>
              </a:rPr>
              <a:t>,</a:t>
            </a:r>
            <a:r>
              <a:rPr lang="en-CA" sz="1200" spc="160" dirty="0">
                <a:solidFill>
                  <a:srgbClr val="363435"/>
                </a:solidFill>
                <a:latin typeface="Times New Roman"/>
                <a:cs typeface="Times New Roman"/>
              </a:rPr>
              <a:t> </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nd </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12" dirty="0">
                <a:solidFill>
                  <a:srgbClr val="363435"/>
                </a:solidFill>
                <a:latin typeface="Times New Roman"/>
                <a:cs typeface="Times New Roman"/>
              </a:rPr>
              <a:t> </a:t>
            </a:r>
            <a:r>
              <a:rPr lang="en-CA" sz="1200" spc="-15" dirty="0">
                <a:solidFill>
                  <a:srgbClr val="363435"/>
                </a:solidFill>
                <a:latin typeface="Times New Roman"/>
                <a:cs typeface="Times New Roman"/>
              </a:rPr>
              <a:t>4</a:t>
            </a:r>
            <a:r>
              <a:rPr lang="en-CA" sz="1200" dirty="0">
                <a:solidFill>
                  <a:srgbClr val="363435"/>
                </a:solidFill>
                <a:latin typeface="Times New Roman"/>
                <a:cs typeface="Times New Roman"/>
              </a:rPr>
              <a:t>2</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a:t>
            </a:r>
            <a:r>
              <a:rPr lang="en-CA" sz="1200" spc="-4" dirty="0">
                <a:solidFill>
                  <a:srgbClr val="363435"/>
                </a:solidFill>
                <a:latin typeface="Times New Roman"/>
                <a:cs typeface="Times New Roman"/>
              </a:rPr>
              <a:t>h</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a:t>
            </a:r>
            <a:r>
              <a:rPr lang="en-CA" sz="1200" spc="-6" dirty="0">
                <a:solidFill>
                  <a:srgbClr val="363435"/>
                </a:solidFill>
                <a:latin typeface="Times New Roman"/>
                <a:cs typeface="Times New Roman"/>
              </a:rPr>
              <a:t> </a:t>
            </a:r>
            <a:r>
              <a:rPr lang="en-CA" sz="1200" dirty="0">
                <a:solidFill>
                  <a:srgbClr val="363435"/>
                </a:solidFill>
                <a:latin typeface="Times New Roman"/>
                <a:cs typeface="Times New Roman"/>
              </a:rPr>
              <a:t>4 </a:t>
            </a:r>
            <a:r>
              <a:rPr lang="en-CA" sz="1200" spc="4" dirty="0">
                <a:solidFill>
                  <a:srgbClr val="363435"/>
                </a:solidFill>
                <a:latin typeface="Times New Roman"/>
                <a:cs typeface="Times New Roman"/>
              </a:rPr>
              <a:t>w</a:t>
            </a:r>
            <a:r>
              <a:rPr lang="en-CA" sz="1200" spc="9" dirty="0">
                <a:solidFill>
                  <a:srgbClr val="363435"/>
                </a:solidFill>
                <a:latin typeface="Times New Roman"/>
                <a:cs typeface="Times New Roman"/>
              </a:rPr>
              <a:t>e</a:t>
            </a:r>
            <a:r>
              <a:rPr lang="en-CA" sz="1200" spc="4" dirty="0">
                <a:solidFill>
                  <a:srgbClr val="363435"/>
                </a:solidFill>
                <a:latin typeface="Times New Roman"/>
                <a:cs typeface="Times New Roman"/>
              </a:rPr>
              <a:t>e</a:t>
            </a:r>
            <a:r>
              <a:rPr lang="en-CA" sz="1200" spc="9" dirty="0">
                <a:solidFill>
                  <a:srgbClr val="363435"/>
                </a:solidFill>
                <a:latin typeface="Times New Roman"/>
                <a:cs typeface="Times New Roman"/>
              </a:rPr>
              <a:t>k</a:t>
            </a:r>
            <a:r>
              <a:rPr lang="en-CA" sz="1200" dirty="0">
                <a:solidFill>
                  <a:srgbClr val="363435"/>
                </a:solidFill>
                <a:latin typeface="Times New Roman"/>
                <a:cs typeface="Times New Roman"/>
              </a:rPr>
              <a:t>s</a:t>
            </a:r>
            <a:r>
              <a:rPr lang="en-CA" sz="1200" spc="-2"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f</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mo</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i</a:t>
            </a:r>
            <a:r>
              <a:rPr lang="en-CA" sz="1200" spc="-4" dirty="0">
                <a:solidFill>
                  <a:srgbClr val="363435"/>
                </a:solidFill>
                <a:latin typeface="Times New Roman"/>
                <a:cs typeface="Times New Roman"/>
              </a:rPr>
              <a:t>t</a:t>
            </a:r>
            <a:r>
              <a:rPr lang="en-CA" sz="1200" dirty="0">
                <a:solidFill>
                  <a:srgbClr val="363435"/>
                </a:solidFill>
                <a:latin typeface="Times New Roman"/>
                <a:cs typeface="Times New Roman"/>
              </a:rPr>
              <a:t>o</a:t>
            </a:r>
            <a:r>
              <a:rPr lang="en-CA" sz="1200" spc="4" dirty="0">
                <a:solidFill>
                  <a:srgbClr val="363435"/>
                </a:solidFill>
                <a:latin typeface="Times New Roman"/>
                <a:cs typeface="Times New Roman"/>
              </a:rPr>
              <a:t>r</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160" dirty="0">
                <a:solidFill>
                  <a:srgbClr val="363435"/>
                </a:solidFill>
                <a:latin typeface="Times New Roman"/>
                <a:cs typeface="Times New Roman"/>
              </a:rPr>
              <a:t> </a:t>
            </a:r>
            <a:r>
              <a:rPr lang="en-CA" sz="1200" dirty="0">
                <a:solidFill>
                  <a:srgbClr val="363435"/>
                </a:solidFill>
                <a:latin typeface="Times New Roman"/>
                <a:cs typeface="Times New Roman"/>
              </a:rPr>
              <a:t>(</a:t>
            </a:r>
            <a:r>
              <a:rPr lang="en-CA" sz="1200" spc="-9" dirty="0">
                <a:solidFill>
                  <a:srgbClr val="363435"/>
                </a:solidFill>
                <a:latin typeface="Times New Roman"/>
                <a:cs typeface="Times New Roman"/>
              </a:rPr>
              <a:t>i</a:t>
            </a:r>
            <a:r>
              <a:rPr lang="en-CA" sz="1200" dirty="0">
                <a:solidFill>
                  <a:srgbClr val="363435"/>
                </a:solidFill>
                <a:latin typeface="Times New Roman"/>
                <a:cs typeface="Times New Roman"/>
              </a:rPr>
              <a:t>nc</a:t>
            </a:r>
            <a:r>
              <a:rPr lang="en-CA" sz="1200" spc="-4" dirty="0">
                <a:solidFill>
                  <a:srgbClr val="363435"/>
                </a:solidFill>
                <a:latin typeface="Times New Roman"/>
                <a:cs typeface="Times New Roman"/>
              </a:rPr>
              <a:t>l</a:t>
            </a:r>
            <a:r>
              <a:rPr lang="en-CA" sz="1200" spc="4" dirty="0">
                <a:solidFill>
                  <a:srgbClr val="363435"/>
                </a:solidFill>
                <a:latin typeface="Times New Roman"/>
                <a:cs typeface="Times New Roman"/>
              </a:rPr>
              <a:t>u</a:t>
            </a:r>
            <a:r>
              <a:rPr lang="en-CA" sz="1200" spc="-4" dirty="0">
                <a:solidFill>
                  <a:srgbClr val="363435"/>
                </a:solidFill>
                <a:latin typeface="Times New Roman"/>
                <a:cs typeface="Times New Roman"/>
              </a:rPr>
              <a:t>d</a:t>
            </a:r>
            <a:r>
              <a:rPr lang="en-CA" sz="1200" spc="-9" dirty="0">
                <a:solidFill>
                  <a:srgbClr val="363435"/>
                </a:solidFill>
                <a:latin typeface="Times New Roman"/>
                <a:cs typeface="Times New Roman"/>
              </a:rPr>
              <a:t>i</a:t>
            </a:r>
            <a:r>
              <a:rPr lang="en-CA" sz="1200" spc="-4" dirty="0">
                <a:solidFill>
                  <a:srgbClr val="363435"/>
                </a:solidFill>
                <a:latin typeface="Times New Roman"/>
                <a:cs typeface="Times New Roman"/>
              </a:rPr>
              <a:t>n</a:t>
            </a:r>
            <a:r>
              <a:rPr lang="en-CA" sz="1200" dirty="0">
                <a:solidFill>
                  <a:srgbClr val="363435"/>
                </a:solidFill>
                <a:latin typeface="Times New Roman"/>
                <a:cs typeface="Times New Roman"/>
              </a:rPr>
              <a:t>g</a:t>
            </a:r>
            <a:r>
              <a:rPr lang="en-CA" sz="1200" spc="78" dirty="0">
                <a:solidFill>
                  <a:srgbClr val="363435"/>
                </a:solidFill>
                <a:latin typeface="Times New Roman"/>
                <a:cs typeface="Times New Roman"/>
              </a:rPr>
              <a:t> </a:t>
            </a:r>
            <a:r>
              <a:rPr lang="en-CA" sz="1200" dirty="0">
                <a:solidFill>
                  <a:srgbClr val="363435"/>
                </a:solidFill>
                <a:latin typeface="Times New Roman"/>
                <a:cs typeface="Times New Roman"/>
              </a:rPr>
              <a:t>1 pati</a:t>
            </a:r>
            <a:r>
              <a:rPr lang="en-CA" sz="1200" spc="4" dirty="0">
                <a:solidFill>
                  <a:srgbClr val="363435"/>
                </a:solidFill>
                <a:latin typeface="Times New Roman"/>
                <a:cs typeface="Times New Roman"/>
              </a:rPr>
              <a:t>e</a:t>
            </a:r>
            <a:r>
              <a:rPr lang="en-CA" sz="1200" dirty="0">
                <a:solidFill>
                  <a:srgbClr val="363435"/>
                </a:solidFill>
                <a:latin typeface="Times New Roman"/>
                <a:cs typeface="Times New Roman"/>
              </a:rPr>
              <a:t>nt</a:t>
            </a:r>
            <a:r>
              <a:rPr lang="en-CA" sz="1200" spc="142" dirty="0">
                <a:solidFill>
                  <a:srgbClr val="363435"/>
                </a:solidFill>
                <a:latin typeface="Times New Roman"/>
                <a:cs typeface="Times New Roman"/>
              </a:rPr>
              <a:t> </a:t>
            </a:r>
            <a:r>
              <a:rPr lang="en-CA" sz="1200" spc="4" dirty="0">
                <a:solidFill>
                  <a:srgbClr val="363435"/>
                </a:solidFill>
                <a:latin typeface="Times New Roman"/>
                <a:cs typeface="Times New Roman"/>
              </a:rPr>
              <a:t>w</a:t>
            </a:r>
            <a:r>
              <a:rPr lang="en-CA" sz="1200" dirty="0">
                <a:solidFill>
                  <a:srgbClr val="363435"/>
                </a:solidFill>
                <a:latin typeface="Times New Roman"/>
                <a:cs typeface="Times New Roman"/>
              </a:rPr>
              <a:t>ith</a:t>
            </a:r>
            <a:r>
              <a:rPr lang="en-CA" sz="1200" spc="-14" dirty="0">
                <a:solidFill>
                  <a:srgbClr val="363435"/>
                </a:solidFill>
                <a:latin typeface="Times New Roman"/>
                <a:cs typeface="Times New Roman"/>
              </a:rPr>
              <a:t> </a:t>
            </a:r>
            <a:r>
              <a:rPr lang="en-CA" sz="1200" dirty="0">
                <a:solidFill>
                  <a:srgbClr val="363435"/>
                </a:solidFill>
                <a:latin typeface="Times New Roman"/>
                <a:cs typeface="Times New Roman"/>
              </a:rPr>
              <a:t>at</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ia</a:t>
            </a:r>
            <a:r>
              <a:rPr lang="en-CA" sz="1200" dirty="0">
                <a:solidFill>
                  <a:srgbClr val="363435"/>
                </a:solidFill>
                <a:latin typeface="Times New Roman"/>
                <a:cs typeface="Times New Roman"/>
              </a:rPr>
              <a:t>l</a:t>
            </a:r>
            <a:r>
              <a:rPr lang="en-CA" sz="1200" spc="27" dirty="0">
                <a:solidFill>
                  <a:srgbClr val="363435"/>
                </a:solidFill>
                <a:latin typeface="Times New Roman"/>
                <a:cs typeface="Times New Roman"/>
              </a:rPr>
              <a:t> </a:t>
            </a:r>
            <a:r>
              <a:rPr lang="en-CA" sz="1200" spc="41" dirty="0">
                <a:solidFill>
                  <a:srgbClr val="363435"/>
                </a:solidFill>
                <a:latin typeface="Times New Roman"/>
                <a:cs typeface="Times New Roman"/>
              </a:rPr>
              <a:t>f</a:t>
            </a:r>
            <a:r>
              <a:rPr lang="en-CA" sz="1200" spc="-4" dirty="0">
                <a:solidFill>
                  <a:srgbClr val="363435"/>
                </a:solidFill>
                <a:latin typeface="Times New Roman"/>
                <a:cs typeface="Times New Roman"/>
              </a:rPr>
              <a:t>i</a:t>
            </a:r>
            <a:r>
              <a:rPr lang="en-CA" sz="1200" dirty="0">
                <a:solidFill>
                  <a:srgbClr val="363435"/>
                </a:solidFill>
                <a:latin typeface="Times New Roman"/>
                <a:cs typeface="Times New Roman"/>
              </a:rPr>
              <a:t>b</a:t>
            </a:r>
            <a:r>
              <a:rPr lang="en-CA" sz="1200" spc="4" dirty="0">
                <a:solidFill>
                  <a:srgbClr val="363435"/>
                </a:solidFill>
                <a:latin typeface="Times New Roman"/>
                <a:cs typeface="Times New Roman"/>
              </a:rPr>
              <a:t>r</a:t>
            </a:r>
            <a:r>
              <a:rPr lang="en-CA" sz="1200" spc="-4" dirty="0">
                <a:solidFill>
                  <a:srgbClr val="363435"/>
                </a:solidFill>
                <a:latin typeface="Times New Roman"/>
                <a:cs typeface="Times New Roman"/>
              </a:rPr>
              <a:t>ill</a:t>
            </a:r>
            <a:r>
              <a:rPr lang="en-CA" sz="1200" dirty="0">
                <a:solidFill>
                  <a:srgbClr val="363435"/>
                </a:solidFill>
                <a:latin typeface="Times New Roman"/>
                <a:cs typeface="Times New Roman"/>
              </a:rPr>
              <a:t>ation </a:t>
            </a:r>
            <a:r>
              <a:rPr lang="en-CA" sz="1200" spc="9" dirty="0">
                <a:solidFill>
                  <a:srgbClr val="363435"/>
                </a:solidFill>
                <a:latin typeface="Times New Roman"/>
                <a:cs typeface="Times New Roman"/>
              </a:rPr>
              <a:t>t</a:t>
            </a:r>
            <a:r>
              <a:rPr lang="en-CA" sz="1200" spc="4" dirty="0">
                <a:solidFill>
                  <a:srgbClr val="363435"/>
                </a:solidFill>
                <a:latin typeface="Times New Roman"/>
                <a:cs typeface="Times New Roman"/>
              </a:rPr>
              <a:t>ha</a:t>
            </a:r>
            <a:r>
              <a:rPr lang="en-CA" sz="1200" dirty="0">
                <a:solidFill>
                  <a:srgbClr val="363435"/>
                </a:solidFill>
                <a:latin typeface="Times New Roman"/>
                <a:cs typeface="Times New Roman"/>
              </a:rPr>
              <a:t>t</a:t>
            </a:r>
            <a:r>
              <a:rPr lang="en-CA" sz="1200" spc="127" dirty="0">
                <a:solidFill>
                  <a:srgbClr val="363435"/>
                </a:solidFill>
                <a:latin typeface="Times New Roman"/>
                <a:cs typeface="Times New Roman"/>
              </a:rPr>
              <a:t> </a:t>
            </a:r>
            <a:r>
              <a:rPr lang="en-CA" sz="1200" spc="9" dirty="0">
                <a:solidFill>
                  <a:srgbClr val="363435"/>
                </a:solidFill>
                <a:latin typeface="Times New Roman"/>
                <a:cs typeface="Times New Roman"/>
              </a:rPr>
              <a:t>w</a:t>
            </a:r>
            <a:r>
              <a:rPr lang="en-CA" sz="1200" spc="4" dirty="0">
                <a:solidFill>
                  <a:srgbClr val="363435"/>
                </a:solidFill>
                <a:latin typeface="Times New Roman"/>
                <a:cs typeface="Times New Roman"/>
              </a:rPr>
              <a:t>a</a:t>
            </a:r>
            <a:r>
              <a:rPr lang="en-CA" sz="1200" dirty="0">
                <a:solidFill>
                  <a:srgbClr val="363435"/>
                </a:solidFill>
                <a:latin typeface="Times New Roman"/>
                <a:cs typeface="Times New Roman"/>
              </a:rPr>
              <a:t>s</a:t>
            </a:r>
            <a:r>
              <a:rPr lang="en-CA" sz="1200" spc="44" dirty="0">
                <a:solidFill>
                  <a:srgbClr val="363435"/>
                </a:solidFill>
                <a:latin typeface="Times New Roman"/>
                <a:cs typeface="Times New Roman"/>
              </a:rPr>
              <a:t> </a:t>
            </a:r>
            <a:r>
              <a:rPr lang="en-CA" sz="1200" spc="46" dirty="0">
                <a:solidFill>
                  <a:srgbClr val="363435"/>
                </a:solidFill>
                <a:latin typeface="Times New Roman"/>
                <a:cs typeface="Times New Roman"/>
              </a:rPr>
              <a:t>f</a:t>
            </a:r>
            <a:r>
              <a:rPr lang="en-CA" sz="1200" dirty="0">
                <a:solidFill>
                  <a:srgbClr val="363435"/>
                </a:solidFill>
                <a:latin typeface="Times New Roman"/>
                <a:cs typeface="Times New Roman"/>
              </a:rPr>
              <a:t>i</a:t>
            </a:r>
            <a:r>
              <a:rPr lang="en-CA" sz="1200" spc="9" dirty="0">
                <a:solidFill>
                  <a:srgbClr val="363435"/>
                </a:solidFill>
                <a:latin typeface="Times New Roman"/>
                <a:cs typeface="Times New Roman"/>
              </a:rPr>
              <a:t>r</a:t>
            </a:r>
            <a:r>
              <a:rPr lang="en-CA" sz="1200" spc="15" dirty="0">
                <a:solidFill>
                  <a:srgbClr val="363435"/>
                </a:solidFill>
                <a:latin typeface="Times New Roman"/>
                <a:cs typeface="Times New Roman"/>
              </a:rPr>
              <a:t>s</a:t>
            </a:r>
            <a:r>
              <a:rPr lang="en-CA" sz="1200" dirty="0">
                <a:solidFill>
                  <a:srgbClr val="363435"/>
                </a:solidFill>
                <a:latin typeface="Times New Roman"/>
                <a:cs typeface="Times New Roman"/>
              </a:rPr>
              <a:t>t</a:t>
            </a:r>
            <a:r>
              <a:rPr lang="en-CA" sz="1200" spc="21" dirty="0">
                <a:solidFill>
                  <a:srgbClr val="363435"/>
                </a:solidFill>
                <a:latin typeface="Times New Roman"/>
                <a:cs typeface="Times New Roman"/>
              </a:rPr>
              <a:t> </a:t>
            </a:r>
            <a:r>
              <a:rPr lang="en-CA" sz="1200" spc="9" dirty="0">
                <a:solidFill>
                  <a:srgbClr val="363435"/>
                </a:solidFill>
                <a:latin typeface="Times New Roman"/>
                <a:cs typeface="Times New Roman"/>
              </a:rPr>
              <a:t>d</a:t>
            </a:r>
            <a:r>
              <a:rPr lang="en-CA" sz="1200" spc="15" dirty="0">
                <a:solidFill>
                  <a:srgbClr val="363435"/>
                </a:solidFill>
                <a:latin typeface="Times New Roman"/>
                <a:cs typeface="Times New Roman"/>
              </a:rPr>
              <a:t>e</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spc="30" dirty="0">
                <a:solidFill>
                  <a:srgbClr val="363435"/>
                </a:solidFill>
                <a:latin typeface="Times New Roman"/>
                <a:cs typeface="Times New Roman"/>
              </a:rPr>
              <a:t>c</a:t>
            </a:r>
            <a:r>
              <a:rPr lang="en-CA" sz="1200" spc="4" dirty="0">
                <a:solidFill>
                  <a:srgbClr val="363435"/>
                </a:solidFill>
                <a:latin typeface="Times New Roman"/>
                <a:cs typeface="Times New Roman"/>
              </a:rPr>
              <a:t>t</a:t>
            </a:r>
            <a:r>
              <a:rPr lang="en-CA" sz="1200" spc="15" dirty="0">
                <a:solidFill>
                  <a:srgbClr val="363435"/>
                </a:solidFill>
                <a:latin typeface="Times New Roman"/>
                <a:cs typeface="Times New Roman"/>
              </a:rPr>
              <a:t>e</a:t>
            </a:r>
            <a:r>
              <a:rPr lang="en-CA" sz="1200" dirty="0">
                <a:solidFill>
                  <a:srgbClr val="363435"/>
                </a:solidFill>
                <a:latin typeface="Times New Roman"/>
                <a:cs typeface="Times New Roman"/>
              </a:rPr>
              <a:t>d</a:t>
            </a:r>
            <a:r>
              <a:rPr lang="en-CA" sz="1200" spc="186" dirty="0">
                <a:solidFill>
                  <a:srgbClr val="363435"/>
                </a:solidFill>
                <a:latin typeface="Times New Roman"/>
                <a:cs typeface="Times New Roman"/>
              </a:rPr>
              <a:t> </a:t>
            </a:r>
            <a:r>
              <a:rPr lang="en-CA" sz="1200" spc="4" dirty="0">
                <a:solidFill>
                  <a:srgbClr val="363435"/>
                </a:solidFill>
                <a:latin typeface="Times New Roman"/>
                <a:cs typeface="Times New Roman"/>
              </a:rPr>
              <a:t>o</a:t>
            </a:r>
            <a:r>
              <a:rPr lang="en-CA" sz="1200" dirty="0">
                <a:solidFill>
                  <a:srgbClr val="363435"/>
                </a:solidFill>
                <a:latin typeface="Times New Roman"/>
                <a:cs typeface="Times New Roman"/>
              </a:rPr>
              <a:t>n</a:t>
            </a:r>
            <a:r>
              <a:rPr lang="en-CA" sz="1200" spc="79" dirty="0">
                <a:solidFill>
                  <a:srgbClr val="363435"/>
                </a:solidFill>
                <a:latin typeface="Times New Roman"/>
                <a:cs typeface="Times New Roman"/>
              </a:rPr>
              <a:t> </a:t>
            </a:r>
            <a:r>
              <a:rPr lang="en-CA" sz="1200" spc="4" dirty="0">
                <a:solidFill>
                  <a:srgbClr val="363435"/>
                </a:solidFill>
                <a:latin typeface="Times New Roman"/>
                <a:cs typeface="Times New Roman"/>
              </a:rPr>
              <a:t>d</a:t>
            </a:r>
            <a:r>
              <a:rPr lang="en-CA" sz="1200" dirty="0">
                <a:solidFill>
                  <a:srgbClr val="363435"/>
                </a:solidFill>
                <a:latin typeface="Times New Roman"/>
                <a:cs typeface="Times New Roman"/>
              </a:rPr>
              <a:t>ay</a:t>
            </a:r>
            <a:r>
              <a:rPr lang="en-CA" sz="1200" spc="-4" dirty="0">
                <a:solidFill>
                  <a:srgbClr val="363435"/>
                </a:solidFill>
                <a:latin typeface="Times New Roman"/>
                <a:cs typeface="Times New Roman"/>
              </a:rPr>
              <a:t> </a:t>
            </a:r>
            <a:r>
              <a:rPr lang="en-CA" sz="1200" spc="4" dirty="0">
                <a:solidFill>
                  <a:srgbClr val="363435"/>
                </a:solidFill>
                <a:latin typeface="Times New Roman"/>
                <a:cs typeface="Times New Roman"/>
              </a:rPr>
              <a:t>3</a:t>
            </a:r>
            <a:r>
              <a:rPr lang="en-CA" sz="1200" spc="-4" dirty="0">
                <a:solidFill>
                  <a:srgbClr val="363435"/>
                </a:solidFill>
                <a:latin typeface="Times New Roman"/>
                <a:cs typeface="Times New Roman"/>
              </a:rPr>
              <a:t>4</a:t>
            </a:r>
            <a:r>
              <a:rPr lang="en-CA" sz="1200" spc="-20" dirty="0">
                <a:solidFill>
                  <a:srgbClr val="363435"/>
                </a:solidFill>
                <a:latin typeface="Times New Roman"/>
                <a:cs typeface="Times New Roman"/>
              </a:rPr>
              <a:t>)</a:t>
            </a:r>
            <a:r>
              <a:rPr lang="en-CA" sz="1200" dirty="0">
                <a:solidFill>
                  <a:srgbClr val="363435"/>
                </a:solidFill>
                <a:latin typeface="Times New Roman"/>
                <a:cs typeface="Times New Roman"/>
              </a:rPr>
              <a:t>.</a:t>
            </a:r>
            <a:endParaRPr lang="en-CA" sz="1200" dirty="0">
              <a:latin typeface="Times New Roman"/>
              <a:cs typeface="Times New Roman"/>
            </a:endParaRPr>
          </a:p>
          <a:p>
            <a:endParaRPr lang="en-CA" dirty="0"/>
          </a:p>
        </p:txBody>
      </p:sp>
    </p:spTree>
    <p:extLst>
      <p:ext uri="{BB962C8B-B14F-4D97-AF65-F5344CB8AC3E}">
        <p14:creationId xmlns:p14="http://schemas.microsoft.com/office/powerpoint/2010/main" val="853085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dirty="0"/>
              <a:t>- Highlight “2 point” impact of previous stroke</a:t>
            </a:r>
            <a:r>
              <a:rPr lang="en-US" altLang="en-US" sz="1200" b="0" baseline="0" dirty="0"/>
              <a:t> or TIA on the CHADS2 score</a:t>
            </a:r>
            <a:endParaRPr lang="en-US" altLang="en-US" sz="1200" b="0" dirty="0"/>
          </a:p>
          <a:p>
            <a:endParaRPr lang="en-CA" dirty="0"/>
          </a:p>
        </p:txBody>
      </p:sp>
    </p:spTree>
    <p:extLst>
      <p:ext uri="{BB962C8B-B14F-4D97-AF65-F5344CB8AC3E}">
        <p14:creationId xmlns:p14="http://schemas.microsoft.com/office/powerpoint/2010/main" val="72207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dirty="0"/>
              <a:t>Cardioembolic stroke has major consequences = 20% death, 60% dependence, only 20% independence with or without residual neurological deficit and functional limitations. The</a:t>
            </a:r>
            <a:r>
              <a:rPr lang="en-US" sz="1200" baseline="0" dirty="0"/>
              <a:t> outcome of m</a:t>
            </a:r>
            <a:r>
              <a:rPr lang="en-US" sz="1200" dirty="0"/>
              <a:t>ajor bleeds</a:t>
            </a:r>
            <a:r>
              <a:rPr lang="en-US" sz="1200" baseline="0" dirty="0"/>
              <a:t> on anticoagulant drugs is generally better</a:t>
            </a:r>
            <a:r>
              <a:rPr lang="en-US" sz="1200" dirty="0"/>
              <a:t>. For example, for major GI bleedings on </a:t>
            </a:r>
            <a:r>
              <a:rPr lang="en-US" sz="1200" dirty="0" err="1"/>
              <a:t>anticoag</a:t>
            </a:r>
            <a:r>
              <a:rPr lang="en-US" sz="1200" dirty="0"/>
              <a:t> drugs, there are 11% death and 89% survival,</a:t>
            </a:r>
            <a:r>
              <a:rPr lang="en-US" sz="1200" baseline="0" dirty="0"/>
              <a:t> and the vast majority of survivors remain independent.</a:t>
            </a:r>
            <a:r>
              <a:rPr lang="en-US" sz="1200" dirty="0"/>
              <a:t> There may be some functional limitations among survivors</a:t>
            </a:r>
            <a:r>
              <a:rPr lang="en-US" sz="1200" baseline="0" dirty="0"/>
              <a:t> </a:t>
            </a:r>
            <a:r>
              <a:rPr lang="en-US" sz="1200" dirty="0"/>
              <a:t>(e.g., partial colectomy...), but they are rarer than following stroke. Intracranial hemorrhage</a:t>
            </a:r>
            <a:r>
              <a:rPr lang="en-US" sz="1200" baseline="0" dirty="0"/>
              <a:t> (ICH) is</a:t>
            </a:r>
            <a:r>
              <a:rPr lang="en-US" sz="1200" dirty="0"/>
              <a:t> rare</a:t>
            </a:r>
            <a:r>
              <a:rPr lang="en-US" sz="1200" baseline="0" dirty="0"/>
              <a:t> but devastating.</a:t>
            </a:r>
            <a:r>
              <a:rPr lang="en-US" sz="1200" dirty="0"/>
              <a:t> DOAC actually</a:t>
            </a:r>
            <a:r>
              <a:rPr lang="en-US" sz="1200" baseline="0" dirty="0"/>
              <a:t> decrease ICH by 30-70% compared with Warfarin</a:t>
            </a:r>
            <a:r>
              <a:rPr lang="en-US" sz="1200" dirty="0"/>
              <a:t>. The weight of outcome x</a:t>
            </a:r>
            <a:r>
              <a:rPr lang="en-US" sz="1200" baseline="0" dirty="0"/>
              <a:t> frequency of cardioembolic stroke is generally greater than that of major bleeds. </a:t>
            </a:r>
            <a:r>
              <a:rPr lang="en-US" sz="1200" dirty="0"/>
              <a:t>Bleeding risk must be very high to loose the benefit of anticoagulation in AF patients.</a:t>
            </a:r>
            <a:endParaRPr lang="fr-CA" sz="1200" dirty="0"/>
          </a:p>
          <a:p>
            <a:endParaRPr lang="en-CA" dirty="0"/>
          </a:p>
        </p:txBody>
      </p:sp>
    </p:spTree>
    <p:extLst>
      <p:ext uri="{BB962C8B-B14F-4D97-AF65-F5344CB8AC3E}">
        <p14:creationId xmlns:p14="http://schemas.microsoft.com/office/powerpoint/2010/main" val="329863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US" dirty="0"/>
              <a:t>Responses 3, 5, 7 &amp; 9</a:t>
            </a:r>
          </a:p>
          <a:p>
            <a:endParaRPr lang="en-CA" dirty="0"/>
          </a:p>
          <a:p>
            <a:pPr marL="171450" indent="-171450">
              <a:buFont typeface="Arial"/>
              <a:buChar char="•"/>
            </a:pPr>
            <a:r>
              <a:rPr lang="en-US" dirty="0"/>
              <a:t>The percentage </a:t>
            </a:r>
            <a:r>
              <a:rPr lang="en-US" sz="1200" kern="1200" dirty="0">
                <a:solidFill>
                  <a:schemeClr val="tx1"/>
                </a:solidFill>
                <a:latin typeface="+mn-lt"/>
                <a:ea typeface="+mn-ea"/>
                <a:cs typeface="+mn-cs"/>
              </a:rPr>
              <a:t>varies from 9% after 6 months of monitoring (</a:t>
            </a:r>
            <a:r>
              <a:rPr lang="en-US" sz="1200" kern="1200" dirty="0" err="1">
                <a:solidFill>
                  <a:schemeClr val="tx1"/>
                </a:solidFill>
                <a:latin typeface="+mn-lt"/>
                <a:ea typeface="+mn-ea"/>
                <a:cs typeface="+mn-cs"/>
              </a:rPr>
              <a:t>Sanna</a:t>
            </a:r>
            <a:r>
              <a:rPr lang="en-US" sz="1200" kern="1200" dirty="0">
                <a:solidFill>
                  <a:schemeClr val="tx1"/>
                </a:solidFill>
                <a:latin typeface="+mn-lt"/>
                <a:ea typeface="+mn-ea"/>
                <a:cs typeface="+mn-cs"/>
              </a:rPr>
              <a:t> et al. Cristal AF. NEJM 2014;370:2478) and 15% at 1-month monitoring (Gladstone et al.) to 43% after 30.5 months of follow-up (</a:t>
            </a:r>
            <a:r>
              <a:rPr lang="en-US" sz="1200" kern="1200" dirty="0" err="1">
                <a:solidFill>
                  <a:schemeClr val="tx1"/>
                </a:solidFill>
                <a:latin typeface="+mn-lt"/>
                <a:ea typeface="+mn-ea"/>
                <a:cs typeface="+mn-cs"/>
              </a:rPr>
              <a:t>Ntaios</a:t>
            </a:r>
            <a:r>
              <a:rPr lang="en-US" sz="1200" kern="1200" dirty="0">
                <a:solidFill>
                  <a:schemeClr val="tx1"/>
                </a:solidFill>
                <a:latin typeface="+mn-lt"/>
                <a:ea typeface="+mn-ea"/>
                <a:cs typeface="+mn-cs"/>
              </a:rPr>
              <a:t> G et al. Stroke 2015;46:176).</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770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71450" indent="-171450">
              <a:buFont typeface="Arial"/>
              <a:buChar char="•"/>
            </a:pPr>
            <a:r>
              <a:rPr lang="en-US" sz="1200" dirty="0"/>
              <a:t>The current threshold risk warranting</a:t>
            </a:r>
            <a:r>
              <a:rPr lang="en-US" sz="1200" baseline="0" dirty="0"/>
              <a:t> long-term OAC therapy in AF in Canada is set at about 1.5%/yr.</a:t>
            </a:r>
          </a:p>
          <a:p>
            <a:pPr marL="171450" indent="-171450">
              <a:buFont typeface="Arial"/>
              <a:buChar char="•"/>
            </a:pPr>
            <a:r>
              <a:rPr lang="en-US" sz="1200" baseline="0" dirty="0"/>
              <a:t>The “CCS Algorithm” is a simple way of identifying AF patients whose risk is below that threshold (i.e. age ≤ 64 and CHADS</a:t>
            </a:r>
            <a:r>
              <a:rPr lang="en-US" sz="1200" baseline="-25000" dirty="0"/>
              <a:t>2</a:t>
            </a:r>
            <a:r>
              <a:rPr lang="en-US" sz="1200" baseline="0" dirty="0"/>
              <a:t> = 0) </a:t>
            </a:r>
          </a:p>
          <a:p>
            <a:pPr marL="171450" indent="-171450">
              <a:buFont typeface="Arial"/>
              <a:buChar char="•"/>
            </a:pPr>
            <a:r>
              <a:rPr lang="en-US" sz="1200" baseline="0" dirty="0"/>
              <a:t>Low embolic stroke / SE risk AF patients require no OAC therapy but may need low dose ASA to prevent ischemic complications (i.e. MI or ischemic stroke) if they have vascular disease (i.e. CAD, PAD, </a:t>
            </a:r>
            <a:r>
              <a:rPr lang="en-US" sz="1200" baseline="0" dirty="0" err="1"/>
              <a:t>aortopathy</a:t>
            </a:r>
            <a:r>
              <a:rPr lang="en-US" sz="1200" baseline="0" dirty="0"/>
              <a:t> or carotid atherosclerosis).</a:t>
            </a:r>
          </a:p>
          <a:p>
            <a:pPr marL="171450" indent="-171450">
              <a:buFont typeface="Arial"/>
              <a:buChar char="•"/>
            </a:pPr>
            <a:r>
              <a:rPr lang="en-US" sz="1200" baseline="0" dirty="0"/>
              <a:t>Unlike in Europe and the US where the CHADSVASC score is used to determine long-term OAC eligibility in AF, the CCS Canadian AF Guidelines have </a:t>
            </a:r>
            <a:r>
              <a:rPr lang="en-US" sz="1200" u="sng" baseline="0" dirty="0"/>
              <a:t>not</a:t>
            </a:r>
            <a:r>
              <a:rPr lang="en-US" sz="1200" u="none" baseline="0" dirty="0"/>
              <a:t> </a:t>
            </a:r>
            <a:r>
              <a:rPr lang="en-US" sz="1200" baseline="0" dirty="0"/>
              <a:t>accepted vascular disease alone as an indication for OAC in AF. It is felt that vascular disease alone in younger patients aged &lt; 65 does not carry a stroke/SE risk of &gt;1.5%/</a:t>
            </a:r>
            <a:r>
              <a:rPr lang="en-US" sz="1200" baseline="0" dirty="0" err="1"/>
              <a:t>yr</a:t>
            </a:r>
            <a:r>
              <a:rPr lang="en-US" sz="1200" baseline="0" dirty="0"/>
              <a:t> and that such patients benefit more from long-term ASA use to prevent ischemic complications.</a:t>
            </a:r>
            <a:endParaRPr lang="en-US" sz="12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7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eaLnBrk="1" hangingPunct="1"/>
            <a:r>
              <a:rPr lang="en-CA" sz="1400" dirty="0"/>
              <a:t>Warfarin were: dabigatran 110 bid: 9%; </a:t>
            </a:r>
            <a:r>
              <a:rPr lang="en-CA" sz="1400" dirty="0" err="1"/>
              <a:t>riva</a:t>
            </a:r>
            <a:r>
              <a:rPr lang="en-CA" sz="1400" dirty="0"/>
              <a:t>: 12%; </a:t>
            </a:r>
            <a:r>
              <a:rPr lang="en-CA" sz="1400" dirty="0" err="1"/>
              <a:t>edoxa</a:t>
            </a:r>
            <a:r>
              <a:rPr lang="en-CA" sz="1400" dirty="0"/>
              <a:t>: 13% </a:t>
            </a:r>
            <a:r>
              <a:rPr lang="en-CA" sz="1400" dirty="0" err="1"/>
              <a:t>apix</a:t>
            </a:r>
            <a:r>
              <a:rPr lang="en-CA" sz="1400" dirty="0"/>
              <a:t> 21%; and dabigatran 150 bid: 36% </a:t>
            </a:r>
            <a:r>
              <a:rPr lang="en-CA" sz="1200" dirty="0"/>
              <a:t>This is slide is intended to be a brief review slide, which summarizes/compares the efficacy of the currently available oral anticoagulants as published in the ACTIVE-A, ACTIVE-W, RE-LY, ROCKET AF and ARISTOTLE Studies.  ASA reduces the risk of Stroke, when compared to No Therapy by 22%.  The ACTIVE-A Study showed that the combination of ASA plus clopidogrel reduced the risk of Stroke by an additional 28%, when compared to ASA.  However, the ACTIVE-W Study showed that the combination of ASA plus clopidogrel is inferior to warfarin, which is known to reduce the risk of Stroke by 64%, when compared to No Therapy.  The RE-LY, ROCKET AF and ARISTOTLE Studies compared active treatment to the gold standard, warfarin.  In order of increasing efficacy was dabigatran 110mg po bid (8% RRR compared to warfarin, not statistically significant), rivaroxaban 20mg po od (12% RRR compared to warfarin, p=NS), apixaban 5mg po bid (21% RRR compared to warfarin, p&lt;0.01) and dabigatran 150mg po bid (36% RRR compared to warfarin, p&lt;0.001).  Of note is that these four studies were compared to warfarin, which is known to reduce the risk of Stroke compared to No Therapy by 64%, so the incremental benefit of the NOACs, in absolute terms are fairly modest.</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61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742E42-B324-4F39-B320-7B4A78A3731F}"/>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en-CA" sz="1200" dirty="0">
                <a:solidFill>
                  <a:srgbClr val="2A4364"/>
                </a:solidFill>
                <a:latin typeface="Arial" pitchFamily="34" charset="0"/>
                <a:ea typeface="ヒラギノ角ゴ Pro W3"/>
                <a:cs typeface="ヒラギノ角ゴ Pro W3"/>
              </a:rPr>
              <a:t>*</a:t>
            </a:r>
            <a:r>
              <a:rPr lang="en-CA" sz="1200" b="1" dirty="0">
                <a:solidFill>
                  <a:srgbClr val="2A4364"/>
                </a:solidFill>
                <a:latin typeface="Arial" pitchFamily="34" charset="0"/>
                <a:ea typeface="ヒラギノ角ゴ Pro W3"/>
                <a:cs typeface="ヒラギノ角ゴ Pro W3"/>
              </a:rPr>
              <a:t>ABC</a:t>
            </a:r>
            <a:r>
              <a:rPr lang="en-CA" sz="1200" dirty="0">
                <a:solidFill>
                  <a:srgbClr val="2A4364"/>
                </a:solidFill>
                <a:latin typeface="Arial" pitchFamily="34" charset="0"/>
                <a:ea typeface="ヒラギノ角ゴ Pro W3"/>
                <a:cs typeface="ヒラギノ角ゴ Pro W3"/>
              </a:rPr>
              <a:t> criteria: Dose reduction to 2.5 mg BID if at least 2 of the following: </a:t>
            </a:r>
            <a:r>
              <a:rPr lang="en-CA" sz="1200" b="1" dirty="0">
                <a:solidFill>
                  <a:srgbClr val="2A4364"/>
                </a:solidFill>
                <a:latin typeface="Arial" pitchFamily="34" charset="0"/>
                <a:ea typeface="ヒラギノ角ゴ Pro W3"/>
                <a:cs typeface="ヒラギノ角ゴ Pro W3"/>
              </a:rPr>
              <a:t>A</a:t>
            </a:r>
            <a:r>
              <a:rPr lang="en-CA" sz="1200" dirty="0">
                <a:solidFill>
                  <a:srgbClr val="2A4364"/>
                </a:solidFill>
                <a:latin typeface="Arial" pitchFamily="34" charset="0"/>
                <a:ea typeface="ヒラギノ角ゴ Pro W3"/>
                <a:cs typeface="ヒラギノ角ゴ Pro W3"/>
              </a:rPr>
              <a:t>ge ≥ 80, </a:t>
            </a:r>
            <a:r>
              <a:rPr lang="en-CA" sz="1200" b="1" dirty="0">
                <a:solidFill>
                  <a:srgbClr val="2A4364"/>
                </a:solidFill>
                <a:latin typeface="Arial" pitchFamily="34" charset="0"/>
                <a:ea typeface="ヒラギノ角ゴ Pro W3"/>
                <a:cs typeface="ヒラギノ角ゴ Pro W3"/>
              </a:rPr>
              <a:t>B</a:t>
            </a:r>
            <a:r>
              <a:rPr lang="en-CA" sz="1200" dirty="0">
                <a:solidFill>
                  <a:srgbClr val="2A4364"/>
                </a:solidFill>
                <a:latin typeface="Arial" pitchFamily="34" charset="0"/>
                <a:ea typeface="ヒラギノ角ゴ Pro W3"/>
                <a:cs typeface="ヒラギノ角ゴ Pro W3"/>
              </a:rPr>
              <a:t>ody weight ≤ 60kg, serum </a:t>
            </a:r>
            <a:r>
              <a:rPr lang="en-CA" sz="1200" b="1" dirty="0">
                <a:solidFill>
                  <a:srgbClr val="2A4364"/>
                </a:solidFill>
                <a:latin typeface="Arial" pitchFamily="34" charset="0"/>
                <a:ea typeface="ヒラギノ角ゴ Pro W3"/>
                <a:cs typeface="ヒラギノ角ゴ Pro W3"/>
              </a:rPr>
              <a:t>C</a:t>
            </a:r>
            <a:r>
              <a:rPr lang="en-CA" sz="1200" dirty="0">
                <a:solidFill>
                  <a:srgbClr val="2A4364"/>
                </a:solidFill>
                <a:latin typeface="Arial" pitchFamily="34" charset="0"/>
                <a:ea typeface="ヒラギノ角ゴ Pro W3"/>
                <a:cs typeface="ヒラギノ角ゴ Pro W3"/>
              </a:rPr>
              <a:t>reatinine ≥ 133 </a:t>
            </a:r>
            <a:r>
              <a:rPr lang="en-CA" sz="1200" dirty="0" err="1">
                <a:solidFill>
                  <a:srgbClr val="2A4364"/>
                </a:solidFill>
                <a:latin typeface="Arial" pitchFamily="34" charset="0"/>
                <a:ea typeface="ヒラギノ角ゴ Pro W3"/>
                <a:cs typeface="ヒラギノ角ゴ Pro W3"/>
              </a:rPr>
              <a:t>micromol</a:t>
            </a:r>
            <a:r>
              <a:rPr lang="en-CA" sz="1200" dirty="0">
                <a:solidFill>
                  <a:srgbClr val="2A4364"/>
                </a:solidFill>
                <a:latin typeface="Arial" pitchFamily="34" charset="0"/>
                <a:ea typeface="ヒラギノ角ゴ Pro W3"/>
                <a:cs typeface="ヒラギノ角ゴ Pro W3"/>
              </a:rPr>
              <a:t>/L (1.5 mg/dL)</a:t>
            </a:r>
          </a:p>
          <a:p>
            <a:pPr defTabSz="914400" fontAlgn="base">
              <a:spcBef>
                <a:spcPct val="0"/>
              </a:spcBef>
              <a:spcAft>
                <a:spcPct val="0"/>
              </a:spcAft>
              <a:defRPr/>
            </a:pPr>
            <a:r>
              <a:rPr lang="en-CA" sz="1200" dirty="0">
                <a:solidFill>
                  <a:srgbClr val="2A4364"/>
                </a:solidFill>
                <a:latin typeface="Arial" pitchFamily="34" charset="0"/>
                <a:ea typeface="ヒラギノ角ゴ Pro W3"/>
                <a:cs typeface="ヒラギノ角ゴ Pro W3"/>
              </a:rPr>
              <a:t>**Moderate renal impairment: </a:t>
            </a:r>
            <a:r>
              <a:rPr lang="en-US" sz="1200" dirty="0">
                <a:solidFill>
                  <a:srgbClr val="2A4364"/>
                </a:solidFill>
                <a:latin typeface="Arial" pitchFamily="34" charset="0"/>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200" dirty="0" err="1">
                <a:solidFill>
                  <a:srgbClr val="2A4364"/>
                </a:solidFill>
                <a:latin typeface="Arial" pitchFamily="34" charset="0"/>
                <a:ea typeface="ヒラギノ角ゴ Pro W3"/>
                <a:cs typeface="ヒラギノ角ゴ Pro W3"/>
              </a:rPr>
              <a:t>CrCl</a:t>
            </a:r>
            <a:r>
              <a:rPr lang="en-US" sz="1200" dirty="0">
                <a:solidFill>
                  <a:srgbClr val="2A4364"/>
                </a:solidFill>
                <a:latin typeface="Arial" pitchFamily="34" charset="0"/>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200" dirty="0">
              <a:solidFill>
                <a:srgbClr val="2A4364"/>
              </a:solidFill>
              <a:latin typeface="Arial" pitchFamily="34" charset="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200" b="0" kern="0" dirty="0">
                <a:latin typeface="+mn-lt"/>
              </a:rPr>
              <a:t>DOAC, non-vitamin K antagonist oral anticoagulant; AF, atrial fibrillation; </a:t>
            </a:r>
            <a:r>
              <a:rPr lang="en-CA" sz="1200" b="0" kern="0" dirty="0" err="1">
                <a:latin typeface="+mn-lt"/>
              </a:rPr>
              <a:t>CrCL</a:t>
            </a:r>
            <a:r>
              <a:rPr lang="en-CA" sz="1200" b="0" kern="0" dirty="0">
                <a:latin typeface="+mn-lt"/>
              </a:rPr>
              <a:t>, estimated creatinine clearance</a:t>
            </a:r>
            <a:endParaRPr lang="fr-FR" sz="1200" b="0" kern="0" dirty="0">
              <a:latin typeface="+mn-lt"/>
            </a:endParaRPr>
          </a:p>
          <a:p>
            <a:endParaRPr lang="en-CA" dirty="0"/>
          </a:p>
        </p:txBody>
      </p:sp>
    </p:spTree>
    <p:extLst>
      <p:ext uri="{BB962C8B-B14F-4D97-AF65-F5344CB8AC3E}">
        <p14:creationId xmlns:p14="http://schemas.microsoft.com/office/powerpoint/2010/main" val="420003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565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US" dirty="0"/>
              <a:t>Correct answer is 2 - Stop</a:t>
            </a:r>
          </a:p>
          <a:p>
            <a:endParaRPr lang="en-CA" dirty="0"/>
          </a:p>
          <a:p>
            <a:r>
              <a:rPr lang="en-CA" b="1" i="1" dirty="0"/>
              <a:t>SPC Additional Expert Opinion: </a:t>
            </a:r>
            <a:r>
              <a:rPr lang="en-CA" i="1" dirty="0"/>
              <a:t>This is my personal recommendation for suspending the DOAC morning dose until after low bleeding risk procedures along with an effort to obtain an early morning appointment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90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04803E1-DD8A-4664-9FBD-4578D57286CB}"/>
              </a:ext>
            </a:extLst>
          </p:cNvPr>
          <p:cNvSpPr>
            <a:spLocks noGrp="1"/>
          </p:cNvSpPr>
          <p:nvPr>
            <p:ph type="body" idx="1"/>
          </p:nvPr>
        </p:nvSpPr>
        <p:spPr/>
        <p:txBody>
          <a:bodyPr/>
          <a:lstStyle/>
          <a:p>
            <a:r>
              <a:rPr lang="en-US" b="1" dirty="0">
                <a:ea typeface="ＭＳ Ｐゴシック" pitchFamily="34" charset="-128"/>
              </a:rPr>
              <a:t>Speaker Notes: </a:t>
            </a:r>
          </a:p>
          <a:p>
            <a:endParaRPr lang="en-US" b="1" dirty="0">
              <a:ea typeface="ＭＳ Ｐゴシック" pitchFamily="34" charset="-128"/>
            </a:endParaRPr>
          </a:p>
          <a:p>
            <a:r>
              <a:rPr lang="en-US" b="1" dirty="0">
                <a:ea typeface="ＭＳ Ｐゴシック" pitchFamily="34" charset="-128"/>
              </a:rPr>
              <a:t>Key Points:</a:t>
            </a:r>
          </a:p>
          <a:p>
            <a:endParaRPr lang="en-US" b="1" dirty="0">
              <a:ea typeface="ＭＳ Ｐゴシック" pitchFamily="34" charset="-128"/>
            </a:endParaRPr>
          </a:p>
          <a:p>
            <a:pPr marL="171450" indent="-171450">
              <a:buFont typeface="Arial"/>
              <a:buChar char="•"/>
            </a:pPr>
            <a:r>
              <a:rPr lang="en-US" altLang="en-US" b="0" dirty="0"/>
              <a:t>Up to 40% of patients enrolled on the prospective randomized clinical DOAC vs warfarin trials were allowed to concomitantly</a:t>
            </a:r>
            <a:r>
              <a:rPr lang="en-US" altLang="en-US" b="0" baseline="0" dirty="0"/>
              <a:t> take ASA if deemed clinically appropriate by the investigator</a:t>
            </a:r>
          </a:p>
          <a:p>
            <a:pPr marL="171450" indent="-171450">
              <a:buFont typeface="Arial"/>
              <a:buChar char="•"/>
            </a:pPr>
            <a:r>
              <a:rPr lang="en-US" altLang="en-US" b="0" dirty="0"/>
              <a:t>This slide shows the impact of concomitant</a:t>
            </a:r>
            <a:r>
              <a:rPr lang="en-US" altLang="en-US" b="0" baseline="0" dirty="0"/>
              <a:t> DOAC or warfarin PLUS ASA use on the annualized risk of a major bleed. The risk increased substantially in ALL cases whether ASA was added to a DOAC or to warfarin.  </a:t>
            </a:r>
          </a:p>
          <a:p>
            <a:pPr marL="171450" indent="-171450">
              <a:buFont typeface="Arial"/>
              <a:buChar char="•"/>
            </a:pPr>
            <a:r>
              <a:rPr lang="en-US" altLang="en-US" b="0" baseline="0" dirty="0"/>
              <a:t>The relative safety of being assigned to a DOAC vs warfarin was however maintained for dabigatran 110 mg bid, apixaban and </a:t>
            </a:r>
            <a:r>
              <a:rPr lang="en-US" altLang="en-US" b="0" baseline="0" dirty="0" err="1"/>
              <a:t>edoxaban</a:t>
            </a:r>
            <a:endParaRPr lang="en-US" altLang="en-US" b="0" dirty="0"/>
          </a:p>
          <a:p>
            <a:endParaRPr lang="en-CA" dirty="0"/>
          </a:p>
        </p:txBody>
      </p:sp>
    </p:spTree>
    <p:extLst>
      <p:ext uri="{BB962C8B-B14F-4D97-AF65-F5344CB8AC3E}">
        <p14:creationId xmlns:p14="http://schemas.microsoft.com/office/powerpoint/2010/main" val="262847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588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b="1" dirty="0"/>
          </a:p>
          <a:p>
            <a:r>
              <a:rPr lang="en-CA" sz="1200" dirty="0"/>
              <a:t>AF Is a common cause of stroke (irrespective of AF type)</a:t>
            </a:r>
          </a:p>
          <a:p>
            <a:r>
              <a:rPr lang="en-CA" sz="1200" dirty="0"/>
              <a:t>-AF is a common cause of idiopathic stroke, so it is reasonable to repeat investigations (</a:t>
            </a:r>
            <a:r>
              <a:rPr lang="en-CA" sz="1200" dirty="0" err="1"/>
              <a:t>Holters</a:t>
            </a:r>
            <a:r>
              <a:rPr lang="en-CA" sz="1200" dirty="0"/>
              <a:t>, loop monitors) to continue looking for AF</a:t>
            </a:r>
          </a:p>
          <a:p>
            <a:r>
              <a:rPr lang="en-CA" sz="1200" dirty="0"/>
              <a:t>-Anticoagulation for secondary stroke prevention is even more important, as stroke risk is even higher in this population </a:t>
            </a:r>
          </a:p>
          <a:p>
            <a:r>
              <a:rPr lang="en-CA" sz="1200" dirty="0"/>
              <a:t>-In patients with AF who have known coronary artery disease (without recent ACS or PCI),  NOACs alone are indicated, and ASA should not be used</a:t>
            </a:r>
          </a:p>
          <a:p>
            <a:endParaRPr lang="en-CA" b="1" dirty="0"/>
          </a:p>
          <a:p>
            <a:endParaRPr lang="en-CA" dirty="0"/>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742E42-B324-4F39-B320-7B4A78A3731F}"/>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Recurrent strokes in the Navigate-ESUS</a:t>
            </a:r>
            <a:r>
              <a:rPr lang="en-US" baseline="0" dirty="0"/>
              <a:t> population may not, in fact, have been embolic or may have been due to heterogeneous embolic sources (e.g. arterial, cardiac or paradoxical via PFO) unresponsive to DOAC therapy.</a:t>
            </a:r>
            <a:endParaRPr lang="en-US" dirty="0"/>
          </a:p>
          <a:p>
            <a:endParaRPr lang="en-CA" dirty="0"/>
          </a:p>
        </p:txBody>
      </p:sp>
    </p:spTree>
    <p:extLst>
      <p:ext uri="{BB962C8B-B14F-4D97-AF65-F5344CB8AC3E}">
        <p14:creationId xmlns:p14="http://schemas.microsoft.com/office/powerpoint/2010/main" val="380811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71450" indent="-171450">
              <a:buFont typeface="Arial"/>
              <a:buChar char="•"/>
            </a:pPr>
            <a:r>
              <a:rPr lang="en-CA" b="1" dirty="0"/>
              <a:t>E</a:t>
            </a:r>
            <a:r>
              <a:rPr lang="en-CA" dirty="0"/>
              <a:t>mbolic </a:t>
            </a:r>
            <a:r>
              <a:rPr lang="en-CA" b="1" dirty="0"/>
              <a:t>S</a:t>
            </a:r>
            <a:r>
              <a:rPr lang="en-CA" dirty="0"/>
              <a:t>trokes of </a:t>
            </a:r>
            <a:r>
              <a:rPr lang="en-CA" b="1" dirty="0"/>
              <a:t>U</a:t>
            </a:r>
            <a:r>
              <a:rPr lang="en-CA" dirty="0"/>
              <a:t>ndetermined </a:t>
            </a:r>
            <a:r>
              <a:rPr lang="en-CA" b="1" dirty="0"/>
              <a:t>S</a:t>
            </a:r>
            <a:r>
              <a:rPr lang="en-CA" dirty="0"/>
              <a:t>ource</a:t>
            </a:r>
            <a:r>
              <a:rPr lang="en-CA" baseline="0" dirty="0"/>
              <a:t> (ESUS)</a:t>
            </a:r>
            <a:r>
              <a:rPr lang="en-CA" dirty="0"/>
              <a:t> are also known as “cryptogenic strokes” and represent about 20% of all ischemic strokes.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dirty="0"/>
              <a:t>RE-SPECT-ESUS (BI) : Dabigatran </a:t>
            </a:r>
            <a:r>
              <a:rPr lang="en-CA" dirty="0" err="1"/>
              <a:t>Etexilate</a:t>
            </a:r>
            <a:r>
              <a:rPr lang="en-CA" dirty="0"/>
              <a:t> for secondary stroke prevention in patients with embolic stroke of undetermined source.</a:t>
            </a:r>
            <a:br>
              <a:rPr lang="en-CA" dirty="0"/>
            </a:br>
            <a:r>
              <a:rPr lang="en-CA" dirty="0"/>
              <a:t>(Preliminary results presented at the World Stroke Congress in Montreal – Oct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CA" dirty="0"/>
              <a:t>Median time from index stroke to randomization of 45 days</a:t>
            </a:r>
          </a:p>
          <a:p>
            <a:endParaRPr lang="en-CA" b="1" dirty="0"/>
          </a:p>
          <a:p>
            <a:pPr defTabSz="483276">
              <a:defRPr/>
            </a:pPr>
            <a:endParaRPr lang="en-CA" sz="1000" b="1" dirty="0">
              <a:ea typeface="Microsoft YaHei" pitchFamily="34" charset="-122"/>
            </a:endParaRPr>
          </a:p>
          <a:p>
            <a:r>
              <a:rPr lang="en-CA" sz="1200" b="0" i="0" kern="1200" dirty="0">
                <a:solidFill>
                  <a:schemeClr val="tx1"/>
                </a:solidFill>
                <a:effectLst/>
                <a:latin typeface="+mn-lt"/>
                <a:ea typeface="+mn-ea"/>
                <a:cs typeface="+mn-cs"/>
              </a:rPr>
              <a:t>The 5,390-patient ESUS trial—called </a:t>
            </a:r>
            <a:r>
              <a:rPr lang="en-CA" sz="1200" b="0" i="0" u="none" strike="noStrike" kern="1200" dirty="0">
                <a:solidFill>
                  <a:schemeClr val="tx1"/>
                </a:solidFill>
                <a:effectLst/>
                <a:latin typeface="+mn-lt"/>
                <a:ea typeface="+mn-ea"/>
                <a:cs typeface="+mn-cs"/>
                <a:hlinkClick r:id="rId3"/>
              </a:rPr>
              <a:t>RE-SPECT ESUS</a:t>
            </a:r>
            <a:r>
              <a:rPr lang="en-CA" sz="1200" b="0" i="0" kern="1200" dirty="0">
                <a:solidFill>
                  <a:schemeClr val="tx1"/>
                </a:solidFill>
                <a:effectLst/>
                <a:latin typeface="+mn-lt"/>
                <a:ea typeface="+mn-ea"/>
                <a:cs typeface="+mn-cs"/>
              </a:rPr>
              <a:t>—was designed to test whether dabigatran is superior to aspirin 100 mg a day for the prevention of recurrent stroke. Most patients in the dabigatran arm received 150 mg twice daily, but those 75 years and older and those with moderate renal impairment received the lower 110-mg dose.</a:t>
            </a:r>
          </a:p>
          <a:p>
            <a:r>
              <a:rPr lang="en-CA" sz="1200" b="0" i="0" kern="1200" dirty="0">
                <a:solidFill>
                  <a:schemeClr val="tx1"/>
                </a:solidFill>
                <a:effectLst/>
                <a:latin typeface="+mn-lt"/>
                <a:ea typeface="+mn-ea"/>
                <a:cs typeface="+mn-cs"/>
              </a:rPr>
              <a:t>Through a mean follow-up of 19 months, the rate of recurrent stroke (primary outcome) was 4.1% per year with dabigatran and 4.8% per year with aspirin, a nonsignificant difference (HR 0.85; P = 0.1).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 Kaplan-Meier curves showed increasing separation between groups, in favor of dabigatran, as follow-up progressed.</a:t>
            </a:r>
          </a:p>
          <a:p>
            <a:r>
              <a:rPr lang="en-CA" sz="1200" b="0" i="0" kern="1200" dirty="0">
                <a:solidFill>
                  <a:schemeClr val="tx1"/>
                </a:solidFill>
                <a:effectLst/>
                <a:latin typeface="+mn-lt"/>
                <a:ea typeface="+mn-ea"/>
                <a:cs typeface="+mn-cs"/>
              </a:rPr>
              <a:t>The rate of major bleeding was similar in both arms—1.7% per year with dabigatran and 1.4% per year with aspirin,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There were three fatal bleeds—all in the aspirin arm—during the trial.</a:t>
            </a:r>
          </a:p>
          <a:p>
            <a:r>
              <a:rPr lang="en-CA" sz="1200" b="0" i="0" kern="1200" dirty="0">
                <a:solidFill>
                  <a:schemeClr val="tx1"/>
                </a:solidFill>
                <a:effectLst/>
                <a:latin typeface="+mn-lt"/>
                <a:ea typeface="+mn-ea"/>
                <a:cs typeface="+mn-cs"/>
              </a:rPr>
              <a:t>The trial “provides insight into this concept of ESUS,”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 don’t think you could say it was a failure for dabigatran. There was this hint of an improvement, and I think now it really provides a lot of excitement for the field to try and understand which patients may benefit from this and potentially refine the concept of ESUS and maybe find better treatments for these patients.”</a:t>
            </a:r>
          </a:p>
          <a:p>
            <a:r>
              <a:rPr lang="en-CA" sz="1200" b="0" i="0" kern="1200" dirty="0">
                <a:solidFill>
                  <a:schemeClr val="tx1"/>
                </a:solidFill>
                <a:effectLst/>
                <a:latin typeface="+mn-lt"/>
                <a:ea typeface="+mn-ea"/>
                <a:cs typeface="+mn-cs"/>
              </a:rPr>
              <a:t>Another direct oral anticoagulant (DOAC), rivaroxaban (Xarelto; Bayer/Janssen), </a:t>
            </a:r>
            <a:r>
              <a:rPr lang="en-CA" sz="1200" b="0" i="0" u="none" strike="noStrike" kern="1200" dirty="0">
                <a:solidFill>
                  <a:schemeClr val="tx1"/>
                </a:solidFill>
                <a:effectLst/>
                <a:latin typeface="+mn-lt"/>
                <a:ea typeface="+mn-ea"/>
                <a:cs typeface="+mn-cs"/>
                <a:hlinkClick r:id="rId4"/>
              </a:rPr>
              <a:t>also failed to demonstrate a benefit</a:t>
            </a:r>
            <a:r>
              <a:rPr lang="en-CA" sz="1200" b="0" i="0" kern="1200" dirty="0">
                <a:solidFill>
                  <a:schemeClr val="tx1"/>
                </a:solidFill>
                <a:effectLst/>
                <a:latin typeface="+mn-lt"/>
                <a:ea typeface="+mn-ea"/>
                <a:cs typeface="+mn-cs"/>
              </a:rPr>
              <a:t> in an ESUS population. Asked whether it’s still possible that DOACs could prove useful in this group of patients, Van </a:t>
            </a:r>
            <a:r>
              <a:rPr lang="en-CA" sz="1200" b="0" i="0" kern="1200" dirty="0" err="1">
                <a:solidFill>
                  <a:schemeClr val="tx1"/>
                </a:solidFill>
                <a:effectLst/>
                <a:latin typeface="+mn-lt"/>
                <a:ea typeface="+mn-ea"/>
                <a:cs typeface="+mn-cs"/>
              </a:rPr>
              <a:t>Ryn</a:t>
            </a:r>
            <a:r>
              <a:rPr lang="en-CA" sz="1200" b="0" i="0" kern="1200" dirty="0">
                <a:solidFill>
                  <a:schemeClr val="tx1"/>
                </a:solidFill>
                <a:effectLst/>
                <a:latin typeface="+mn-lt"/>
                <a:ea typeface="+mn-ea"/>
                <a:cs typeface="+mn-cs"/>
              </a:rPr>
              <a:t> said it’s too early tell.</a:t>
            </a:r>
          </a:p>
          <a:p>
            <a:endParaRPr lang="en-CA" dirty="0"/>
          </a:p>
        </p:txBody>
      </p:sp>
    </p:spTree>
    <p:extLst>
      <p:ext uri="{BB962C8B-B14F-4D97-AF65-F5344CB8AC3E}">
        <p14:creationId xmlns:p14="http://schemas.microsoft.com/office/powerpoint/2010/main" val="404600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US" b="0" dirty="0"/>
              <a:t>BP seems well controlled in the office</a:t>
            </a:r>
            <a:r>
              <a:rPr lang="en-US" b="0" baseline="0" dirty="0"/>
              <a:t> setting but Fred may have “masked HTN” as he is on a low dose diuretic monotherapy.  Consider a switch to a long acting thiazide-like diuretic such as indapamide 2.5 mg OD per Hypertension Canada </a:t>
            </a:r>
            <a:r>
              <a:rPr lang="en-US" b="0" baseline="0" dirty="0" err="1"/>
              <a:t>Guidelinessince</a:t>
            </a:r>
            <a:r>
              <a:rPr lang="en-US" b="0" baseline="0" dirty="0"/>
              <a:t> 2017.</a:t>
            </a:r>
            <a:endParaRPr lang="en-US" b="0" dirty="0"/>
          </a:p>
          <a:p>
            <a:r>
              <a:rPr lang="en-US" dirty="0"/>
              <a:t>- Creatinine 155 </a:t>
            </a:r>
            <a:r>
              <a:rPr lang="en-US" dirty="0" err="1"/>
              <a:t>μmol</a:t>
            </a:r>
            <a:r>
              <a:rPr lang="en-US" dirty="0"/>
              <a:t>/L = eGFR 44 ml/min/1.73m</a:t>
            </a:r>
            <a:r>
              <a:rPr lang="en-US" baseline="30000" dirty="0"/>
              <a:t>2 </a:t>
            </a:r>
            <a:r>
              <a:rPr lang="en-US" baseline="0" dirty="0"/>
              <a:t>= </a:t>
            </a:r>
            <a:r>
              <a:rPr lang="en-US" strike="noStrike" baseline="0" dirty="0" err="1"/>
              <a:t>CrCl</a:t>
            </a:r>
            <a:r>
              <a:rPr lang="en-US" strike="noStrike" baseline="0" dirty="0"/>
              <a:t> 30 ml/min   : shows importance of calculating the </a:t>
            </a:r>
            <a:r>
              <a:rPr lang="en-US" strike="noStrike" baseline="0" dirty="0" err="1"/>
              <a:t>CrCl</a:t>
            </a:r>
            <a:r>
              <a:rPr lang="en-US" strike="noStrike" baseline="0" dirty="0"/>
              <a:t> in this setting.  Fred is still eligible for a DOAC but will require close monitoring of his renal function and preferably an agent with low renal clearance such as apixaban (27%) or rivaroxaban (36%).  Both choices would require dosage adjustment as he meets two of three “ABC” criteria for apixaban (age &gt; 80 and </a:t>
            </a:r>
            <a:r>
              <a:rPr lang="en-US" strike="noStrike" baseline="0" dirty="0" err="1"/>
              <a:t>creatinie</a:t>
            </a:r>
            <a:r>
              <a:rPr lang="en-US" strike="noStrike" baseline="0" dirty="0"/>
              <a:t> &gt; 133) and the </a:t>
            </a:r>
            <a:r>
              <a:rPr lang="en-US" strike="noStrike" baseline="0" dirty="0" err="1"/>
              <a:t>CrCl</a:t>
            </a:r>
            <a:r>
              <a:rPr lang="en-US" strike="noStrike" baseline="0" dirty="0"/>
              <a:t> &lt;50 ml/min criterion for rivaroxaban.  </a:t>
            </a:r>
          </a:p>
          <a:p>
            <a:endParaRPr lang="en-CA" b="1"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marL="232898" indent="-232898" defTabSz="931585">
              <a:defRPr/>
            </a:pPr>
            <a:endParaRPr lang="en-US" sz="1000" b="1" dirty="0"/>
          </a:p>
          <a:p>
            <a:r>
              <a:rPr lang="en-CA" sz="1200" b="1" i="0" kern="1200" dirty="0">
                <a:solidFill>
                  <a:schemeClr val="tx1"/>
                </a:solidFill>
                <a:effectLst/>
                <a:latin typeface="+mn-lt"/>
                <a:ea typeface="+mn-ea"/>
                <a:cs typeface="+mn-cs"/>
              </a:rPr>
              <a:t>Abstract</a:t>
            </a: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Non-vitamin K antagonist oral anticoagulants (NOACs) are indicated for stroke prevention in atrial fibrillation (AF) but require lower doses in certain patients. We sought to describe the frequency, appropriateness (according to Food and Drug Administration labeling), and outcomes of patients prescribed reduced doses of NOACs in community practice.</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We analyzed data from the ORBIT-AF II (The Outcomes Registry for Better Informed Treatment of Atrial Fibrillation II) registry, a prospective, national, observational registry of AF patients. Among 7925 AF patients receiving NOACs, we assessed patterns of use of reduced NOAC doses and associated cardiovascular and bleeding outcomes at median follow-up of 1 year. Overall, 6636 patients (84%) received a NOAC at standard dose, which was consistent with US Food and Drug Administration labeling in 6376 (96%). Reduced NOAC dose was prescribed to 1289 (16% overall), which was consistent with Food and Drug Administration labeling in only 555 patients (43%). Compared with those whose NOAC dose was appropriately reduced, patients receiving inappropriate dose reductions were younger (median age 79 versus 84,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and had lower ORBIT bleeding risk scores (26% ≥4 versus 45%,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Compared with those appropriately receiving standard dosing, patients receiving inappropriately reduced-dose NOACs had higher unadjusted rates of thromboembolic events (2.11 versus 1.35 events per 100 patient years, hazard ratio 1.56, 95% confidence interval 0.92-2.67) and death (6.77 versus 2.60, hazard ratio 2.61, 95% confidence interval 1.86-3.67). After adjustment, outcomes were not significantly different but tended to favor patients dosed appropriately.</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 majority of dose reductions of NOACs in AF are inconsistent with US Food and Drug Administration recommendations. There appear to be opportunities to improve current NOAC dosing in community practice.</a:t>
            </a:r>
          </a:p>
          <a:p>
            <a:endParaRPr lang="en-CA" dirty="0"/>
          </a:p>
        </p:txBody>
      </p:sp>
    </p:spTree>
    <p:extLst>
      <p:ext uri="{BB962C8B-B14F-4D97-AF65-F5344CB8AC3E}">
        <p14:creationId xmlns:p14="http://schemas.microsoft.com/office/powerpoint/2010/main" val="117831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marL="232898" indent="-232898" defTabSz="931585">
              <a:defRPr/>
            </a:pPr>
            <a:endParaRPr lang="en-US" sz="1000" b="1" dirty="0"/>
          </a:p>
          <a:p>
            <a:endParaRPr lang="en-CA" dirty="0"/>
          </a:p>
        </p:txBody>
      </p:sp>
    </p:spTree>
    <p:extLst>
      <p:ext uri="{BB962C8B-B14F-4D97-AF65-F5344CB8AC3E}">
        <p14:creationId xmlns:p14="http://schemas.microsoft.com/office/powerpoint/2010/main" val="2038501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marL="232898" indent="-232898" defTabSz="931585">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fr-FR" sz="1200" dirty="0">
                <a:latin typeface="Arial" panose="020B0604020202020204" pitchFamily="34" charset="0"/>
                <a:ea typeface="msgothic" charset="0"/>
                <a:cs typeface="msgothic" charset="0"/>
              </a:rPr>
              <a:t>Predicted probability of paroxysmal atrial fibrillation according to number of atrial premature beats/24 h on a Holter monitor study. AF indicates atrial fibrillation; APB.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p>
          <a:p>
            <a:endParaRPr lang="en-CA" dirty="0"/>
          </a:p>
        </p:txBody>
      </p:sp>
    </p:spTree>
    <p:extLst>
      <p:ext uri="{BB962C8B-B14F-4D97-AF65-F5344CB8AC3E}">
        <p14:creationId xmlns:p14="http://schemas.microsoft.com/office/powerpoint/2010/main" val="827999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marL="232898" indent="-232898" defTabSz="931585">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fr-FR" sz="1200" dirty="0">
                <a:latin typeface="Arial" panose="020B0604020202020204" pitchFamily="34" charset="0"/>
                <a:ea typeface="msgothic" charset="0"/>
                <a:cs typeface="msgothic" charset="0"/>
              </a:rPr>
              <a:t>Predicted probability of paroxysmal atrial fibrillation according to number of atrial premature beats/24 h on a Holter monitor study. AF indicates atrial fibrillation; APB.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p>
          <a:p>
            <a:endParaRPr lang="en-CA" dirty="0"/>
          </a:p>
        </p:txBody>
      </p:sp>
    </p:spTree>
    <p:extLst>
      <p:ext uri="{BB962C8B-B14F-4D97-AF65-F5344CB8AC3E}">
        <p14:creationId xmlns:p14="http://schemas.microsoft.com/office/powerpoint/2010/main" val="394683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42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95959"/>
                </a:solidFill>
                <a:latin typeface="Candara" panose="020E0502030303020204" pitchFamily="34" charset="0"/>
              </a:rPr>
              <a:t>Answers 1. 3.</a:t>
            </a:r>
            <a:r>
              <a:rPr lang="en-US" sz="1200" b="1" baseline="0" dirty="0">
                <a:solidFill>
                  <a:srgbClr val="595959"/>
                </a:solidFill>
                <a:latin typeface="Candara" panose="020E0502030303020204" pitchFamily="34" charset="0"/>
              </a:rPr>
              <a:t> 4. are all correct</a:t>
            </a:r>
            <a:endParaRPr lang="en-US" sz="1200" b="1" dirty="0">
              <a:solidFill>
                <a:srgbClr val="595959"/>
              </a:solidFill>
              <a:latin typeface="Candara" panose="020E0502030303020204" pitchFamily="34" charset="0"/>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95959"/>
                </a:solidFill>
                <a:latin typeface="Candara" panose="020E0502030303020204" pitchFamily="34" charset="0"/>
              </a:rPr>
              <a:t>Key Points: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a:solidFill>
                  <a:srgbClr val="595959"/>
                </a:solidFill>
                <a:latin typeface="Candara" panose="020E0502030303020204" pitchFamily="34" charset="0"/>
              </a:rPr>
              <a:t>For</a:t>
            </a:r>
            <a:r>
              <a:rPr lang="en-US" sz="1200" baseline="0" dirty="0">
                <a:solidFill>
                  <a:srgbClr val="595959"/>
                </a:solidFill>
                <a:latin typeface="Candara" panose="020E0502030303020204" pitchFamily="34" charset="0"/>
              </a:rPr>
              <a:t> a minor ischemic stroke without evidence of AF, recommended treatment is a three week period of DAPT (e.g. clopidogrel 300 mg bolus followed by 75 mg OD + ASA 75 mg OD) and then single long-term antiplatelet therapy with ASA 80 mg OD.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aseline="0" dirty="0">
                <a:solidFill>
                  <a:srgbClr val="595959"/>
                </a:solidFill>
                <a:latin typeface="Candara" panose="020E0502030303020204" pitchFamily="34" charset="0"/>
              </a:rPr>
              <a:t>Perindopril 4 mg +/- indapamide significantly reduced fatal / nonfatal stroke recurrence post stroke / TIA  in the PROGRESS trial (Lancet 2001;358:1033-1041).</a:t>
            </a:r>
            <a:endParaRPr lang="en-US" sz="1200" dirty="0">
              <a:solidFill>
                <a:srgbClr val="595959"/>
              </a:solidFill>
              <a:latin typeface="Candara" panose="020E0502030303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dirty="0">
                <a:solidFill>
                  <a:srgbClr val="595959"/>
                </a:solidFill>
                <a:latin typeface="Candara" panose="020E0502030303020204" pitchFamily="34" charset="0"/>
              </a:rPr>
              <a:t>In patients in whom AF is suspected based on symptoms or history of CVA or TIA, a longer term (e.g. 2-4 week) ECG monitoring with event loop recorder (e.g.</a:t>
            </a:r>
            <a:r>
              <a:rPr lang="en-US" sz="1200" baseline="0" dirty="0">
                <a:solidFill>
                  <a:srgbClr val="595959"/>
                </a:solidFill>
                <a:latin typeface="Candara" panose="020E0502030303020204" pitchFamily="34" charset="0"/>
              </a:rPr>
              <a:t> King of Hearts, </a:t>
            </a:r>
            <a:r>
              <a:rPr lang="en-US" sz="1200" baseline="0" dirty="0" err="1">
                <a:solidFill>
                  <a:srgbClr val="595959"/>
                </a:solidFill>
                <a:latin typeface="Candara" panose="020E0502030303020204" pitchFamily="34" charset="0"/>
              </a:rPr>
              <a:t>CardioStat</a:t>
            </a:r>
            <a:r>
              <a:rPr lang="en-US" sz="1200" baseline="0" dirty="0">
                <a:solidFill>
                  <a:srgbClr val="595959"/>
                </a:solidFill>
                <a:latin typeface="Candara" panose="020E0502030303020204" pitchFamily="34" charset="0"/>
              </a:rPr>
              <a:t>) </a:t>
            </a:r>
            <a:r>
              <a:rPr lang="en-US" sz="1200" dirty="0">
                <a:solidFill>
                  <a:srgbClr val="595959"/>
                </a:solidFill>
                <a:latin typeface="Candara" panose="020E0502030303020204" pitchFamily="34" charset="0"/>
              </a:rPr>
              <a:t>is recommended as these can significantly increase subclinical AF detection rate.</a:t>
            </a:r>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6</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pPr marL="171450" indent="-171450">
              <a:buFont typeface="Arial"/>
              <a:buChar char="•"/>
            </a:pPr>
            <a:r>
              <a:rPr lang="en-US" dirty="0"/>
              <a:t>The percentage of idiopathic or cryptogenic strokes (20-30%) will vary with the intensity with which underlying subclinical AF is sought… SCAF</a:t>
            </a:r>
            <a:r>
              <a:rPr lang="en-US" baseline="0" dirty="0"/>
              <a:t> is detected in just 2-4% cases with 24hr Holter monitoring but in up to </a:t>
            </a:r>
            <a:r>
              <a:rPr lang="en-US" baseline="0" dirty="0" err="1"/>
              <a:t>to</a:t>
            </a:r>
            <a:r>
              <a:rPr lang="en-US" baseline="0" dirty="0"/>
              <a:t> 14% of cases with repeated </a:t>
            </a:r>
            <a:r>
              <a:rPr lang="en-US" baseline="0" dirty="0" err="1"/>
              <a:t>Holters</a:t>
            </a:r>
            <a:r>
              <a:rPr lang="en-US" baseline="0" dirty="0"/>
              <a:t> or 2-4 </a:t>
            </a:r>
            <a:r>
              <a:rPr lang="en-US" baseline="0" dirty="0" err="1"/>
              <a:t>wk</a:t>
            </a:r>
            <a:r>
              <a:rPr lang="en-US" baseline="0" dirty="0"/>
              <a:t> external loop recorders…  The harder you look, the more SCAF you find!</a:t>
            </a:r>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63425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sz="1050" dirty="0"/>
              <a:t>Cryptogenic stroke-</a:t>
            </a:r>
            <a:r>
              <a:rPr lang="en-CA" sz="1050" dirty="0">
                <a:solidFill>
                  <a:srgbClr val="333333"/>
                </a:solidFill>
                <a:latin typeface="Verdana"/>
              </a:rPr>
              <a:t>A stroke which cannot be attributed to any specific cause after an extensive search for the most common causes</a:t>
            </a:r>
            <a:endParaRPr lang="en-CA" sz="1050" dirty="0"/>
          </a:p>
          <a:p>
            <a:r>
              <a:rPr lang="en-CA" sz="1200" dirty="0"/>
              <a:t>Cardiogenic embolism-stroke</a:t>
            </a:r>
            <a:r>
              <a:rPr lang="en-CA" sz="1200" baseline="0" dirty="0"/>
              <a:t> as a result of an embolic cardiac source (AF)</a:t>
            </a:r>
            <a:endParaRPr lang="en-CA" sz="1200" dirty="0"/>
          </a:p>
          <a:p>
            <a:r>
              <a:rPr lang="en-CA" sz="1200" dirty="0"/>
              <a:t>Small vessel lacunar stroke- stroke from occlusion of deep penetrating brain arteries</a:t>
            </a:r>
          </a:p>
          <a:p>
            <a:endParaRPr lang="en-CA" dirty="0"/>
          </a:p>
        </p:txBody>
      </p:sp>
    </p:spTree>
    <p:extLst>
      <p:ext uri="{BB962C8B-B14F-4D97-AF65-F5344CB8AC3E}">
        <p14:creationId xmlns:p14="http://schemas.microsoft.com/office/powerpoint/2010/main" val="553160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b="1" dirty="0"/>
              <a:t>Correct Answer: 5</a:t>
            </a:r>
          </a:p>
          <a:p>
            <a:endParaRPr lang="en-CA" dirty="0"/>
          </a:p>
          <a:p>
            <a:pPr marL="171450" indent="-171450">
              <a:buFont typeface="Arial"/>
              <a:buChar char="•"/>
            </a:pPr>
            <a:r>
              <a:rPr lang="en-US" dirty="0"/>
              <a:t>The percentage </a:t>
            </a:r>
            <a:r>
              <a:rPr lang="en-US" sz="1200" kern="1200" dirty="0">
                <a:solidFill>
                  <a:schemeClr val="tx1"/>
                </a:solidFill>
                <a:latin typeface="+mn-lt"/>
                <a:ea typeface="+mn-ea"/>
                <a:cs typeface="+mn-cs"/>
              </a:rPr>
              <a:t>varies from 9% after 6 months of monitoring (</a:t>
            </a:r>
            <a:r>
              <a:rPr lang="en-US" sz="1200" kern="1200" dirty="0" err="1">
                <a:solidFill>
                  <a:schemeClr val="tx1"/>
                </a:solidFill>
                <a:latin typeface="+mn-lt"/>
                <a:ea typeface="+mn-ea"/>
                <a:cs typeface="+mn-cs"/>
              </a:rPr>
              <a:t>Sanna</a:t>
            </a:r>
            <a:r>
              <a:rPr lang="en-US" sz="1200" kern="1200" dirty="0">
                <a:solidFill>
                  <a:schemeClr val="tx1"/>
                </a:solidFill>
                <a:latin typeface="+mn-lt"/>
                <a:ea typeface="+mn-ea"/>
                <a:cs typeface="+mn-cs"/>
              </a:rPr>
              <a:t> et al. Cristal AF. NEJM 2014;370:2478) and 15% at 1-month monitoring (Gladstone et al.) to 43% after 30.5 months of follow-up (</a:t>
            </a:r>
            <a:r>
              <a:rPr lang="en-US" sz="1200" kern="1200" dirty="0" err="1">
                <a:solidFill>
                  <a:schemeClr val="tx1"/>
                </a:solidFill>
                <a:latin typeface="+mn-lt"/>
                <a:ea typeface="+mn-ea"/>
                <a:cs typeface="+mn-cs"/>
              </a:rPr>
              <a:t>Ntaios</a:t>
            </a:r>
            <a:r>
              <a:rPr lang="en-US" sz="1200" kern="1200" dirty="0">
                <a:solidFill>
                  <a:schemeClr val="tx1"/>
                </a:solidFill>
                <a:latin typeface="+mn-lt"/>
                <a:ea typeface="+mn-ea"/>
                <a:cs typeface="+mn-cs"/>
              </a:rPr>
              <a:t> G et al. Stroke 2015;46:176).</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48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dirty="0"/>
              <a:t>See</a:t>
            </a:r>
            <a:r>
              <a:rPr lang="en-US" altLang="en-US" b="0" baseline="0" dirty="0"/>
              <a:t> next slide</a:t>
            </a:r>
            <a:endParaRPr lang="en-US" altLang="en-US" b="0" dirty="0"/>
          </a:p>
          <a:p>
            <a:endParaRPr lang="en-CA" dirty="0"/>
          </a:p>
        </p:txBody>
      </p:sp>
    </p:spTree>
    <p:extLst>
      <p:ext uri="{BB962C8B-B14F-4D97-AF65-F5344CB8AC3E}">
        <p14:creationId xmlns:p14="http://schemas.microsoft.com/office/powerpoint/2010/main" val="339661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703260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355133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866269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487840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395852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14142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29101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41274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446419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253165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08543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649442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72555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776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271437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0971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5025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63351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53583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5830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14594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7587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12871737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3/13/2020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20029935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38778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jp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33.jp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chart" Target="../charts/char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3</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365380"/>
            <a:ext cx="5735383" cy="1938992"/>
          </a:xfrm>
          <a:prstGeom prst="rect">
            <a:avLst/>
          </a:prstGeom>
          <a:noFill/>
        </p:spPr>
        <p:txBody>
          <a:bodyPr wrap="square" rtlCol="0">
            <a:spAutoFit/>
          </a:bodyPr>
          <a:lstStyle/>
          <a:p>
            <a:pPr algn="ctr" defTabSz="914400"/>
            <a:r>
              <a:rPr lang="en-US" sz="4000" b="1" dirty="0">
                <a:ln w="10160">
                  <a:solidFill>
                    <a:prstClr val="black">
                      <a:lumMod val="65000"/>
                      <a:lumOff val="35000"/>
                    </a:prstClr>
                  </a:solidFill>
                  <a:prstDash val="solid"/>
                </a:ln>
                <a:solidFill>
                  <a:prstClr val="white"/>
                </a:solidFill>
                <a:latin typeface="Arial Narrow" panose="020B0606020202030204" pitchFamily="34" charset="0"/>
              </a:rPr>
              <a:t>Management of Atrial Fibrillation in Post Stroke Patients </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0" name="TextBox 19">
            <a:extLst>
              <a:ext uri="{FF2B5EF4-FFF2-40B4-BE49-F238E27FC236}">
                <a16:creationId xmlns:a16="http://schemas.microsoft.com/office/drawing/2014/main" id="{177B75BE-B321-4F26-8F4A-4185A1BAEFE3}"/>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Miguel</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pic>
        <p:nvPicPr>
          <p:cNvPr id="23" name="Picture 22" descr="A person wearing a suit and tie&#10;&#10;Description automatically generated">
            <a:extLst>
              <a:ext uri="{FF2B5EF4-FFF2-40B4-BE49-F238E27FC236}">
                <a16:creationId xmlns:a16="http://schemas.microsoft.com/office/drawing/2014/main" id="{B8A9CE3F-BD40-4942-8A1A-251AD582AB3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367264" y="1755037"/>
            <a:ext cx="3194498" cy="3640796"/>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2108752"/>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420670"/>
            <a:ext cx="7660180" cy="466281"/>
          </a:xfrm>
          <a:prstGeom prst="rect">
            <a:avLst/>
          </a:prstGeom>
        </p:spPr>
        <p:txBody>
          <a:bodyPr wrap="square">
            <a:spAutoFit/>
          </a:bodyPr>
          <a:lstStyle/>
          <a:p>
            <a:pPr lvl="0">
              <a:lnSpc>
                <a:spcPct val="90000"/>
              </a:lnSpc>
              <a:defRPr/>
            </a:pPr>
            <a:r>
              <a:rPr lang="en-CA" sz="900" dirty="0">
                <a:solidFill>
                  <a:prstClr val="white"/>
                </a:solidFill>
                <a:latin typeface="Arial Narrow" panose="020B0606020202030204" pitchFamily="34" charset="0"/>
                <a:cs typeface="Arial" pitchFamily="34" charset="0"/>
              </a:rPr>
              <a:t>SCAF = Subclinical atrial fibrillation</a:t>
            </a:r>
          </a:p>
          <a:p>
            <a:pPr lvl="0">
              <a:lnSpc>
                <a:spcPct val="90000"/>
              </a:lnSpc>
              <a:defRPr/>
            </a:pPr>
            <a:r>
              <a:rPr lang="en-CA" sz="900" dirty="0">
                <a:solidFill>
                  <a:prstClr val="white"/>
                </a:solidFill>
                <a:latin typeface="Arial Narrow" panose="020B0606020202030204" pitchFamily="34" charset="0"/>
                <a:cs typeface="Arial" pitchFamily="34" charset="0"/>
              </a:rPr>
              <a:t>Gladstone DJ, Spring M, Dorian P, </a:t>
            </a:r>
            <a:r>
              <a:rPr lang="en-CA" sz="900" dirty="0" err="1">
                <a:solidFill>
                  <a:prstClr val="white"/>
                </a:solidFill>
                <a:latin typeface="Arial Narrow" panose="020B0606020202030204" pitchFamily="34" charset="0"/>
                <a:cs typeface="Arial" pitchFamily="34" charset="0"/>
              </a:rPr>
              <a:t>Panzov</a:t>
            </a:r>
            <a:r>
              <a:rPr lang="en-CA" sz="900" dirty="0">
                <a:solidFill>
                  <a:prstClr val="white"/>
                </a:solidFill>
                <a:latin typeface="Arial Narrow" panose="020B0606020202030204" pitchFamily="34" charset="0"/>
                <a:cs typeface="Arial" pitchFamily="34" charset="0"/>
              </a:rPr>
              <a:t> V, Thorpe KE, Hall J, et al. </a:t>
            </a:r>
          </a:p>
          <a:p>
            <a:pPr lvl="0">
              <a:lnSpc>
                <a:spcPct val="90000"/>
              </a:lnSpc>
              <a:defRPr/>
            </a:pPr>
            <a:r>
              <a:rPr lang="en-CA" sz="900" dirty="0">
                <a:solidFill>
                  <a:prstClr val="white"/>
                </a:solidFill>
                <a:latin typeface="Arial Narrow" panose="020B0606020202030204" pitchFamily="34" charset="0"/>
                <a:cs typeface="Arial" pitchFamily="34" charset="0"/>
              </a:rPr>
              <a:t>N </a:t>
            </a:r>
            <a:r>
              <a:rPr lang="en-CA" sz="900" dirty="0" err="1">
                <a:solidFill>
                  <a:prstClr val="white"/>
                </a:solidFill>
                <a:latin typeface="Arial Narrow" panose="020B0606020202030204" pitchFamily="34" charset="0"/>
                <a:cs typeface="Arial" pitchFamily="34" charset="0"/>
              </a:rPr>
              <a:t>Engl</a:t>
            </a:r>
            <a:r>
              <a:rPr lang="en-CA" sz="900" dirty="0">
                <a:solidFill>
                  <a:prstClr val="white"/>
                </a:solidFill>
                <a:latin typeface="Arial Narrow" panose="020B0606020202030204" pitchFamily="34" charset="0"/>
                <a:cs typeface="Arial" pitchFamily="34" charset="0"/>
              </a:rPr>
              <a:t> J Med 2014; 370:2467-2477.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228294"/>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Idiopathic Stroke and AF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2" name="TextBox 21">
            <a:extLst>
              <a:ext uri="{FF2B5EF4-FFF2-40B4-BE49-F238E27FC236}">
                <a16:creationId xmlns:a16="http://schemas.microsoft.com/office/drawing/2014/main" id="{58D077D4-6B64-4942-B4D0-9282B3D919DB}"/>
              </a:ext>
            </a:extLst>
          </p:cNvPr>
          <p:cNvSpPr txBox="1"/>
          <p:nvPr/>
        </p:nvSpPr>
        <p:spPr>
          <a:xfrm>
            <a:off x="194761" y="2239973"/>
            <a:ext cx="8813997" cy="3416320"/>
          </a:xfrm>
          <a:prstGeom prst="rect">
            <a:avLst/>
          </a:prstGeom>
          <a:noFill/>
        </p:spPr>
        <p:txBody>
          <a:bodyPr wrap="square" rtlCol="0">
            <a:spAutoFit/>
          </a:bodyPr>
          <a:lstStyle/>
          <a:p>
            <a:pPr lvl="0" algn="ctr" defTabSz="914400">
              <a:defRPr/>
            </a:pPr>
            <a:r>
              <a:rPr lang="en-CA" sz="3600" b="1" dirty="0">
                <a:solidFill>
                  <a:prstClr val="black"/>
                </a:solidFill>
                <a:latin typeface="Arial Narrow" panose="020B0606020202030204" pitchFamily="34" charset="0"/>
                <a:cs typeface="Candara"/>
              </a:rPr>
              <a:t>Paroxysmal atrial fibrillation is often asymptomatic or subclinical (SCAF) and goes undetected, especially during short intervals of observation. As a result, SCAF can go untreated in the routine care of patients with ischemic stroke or transient ischemic attack (TIA).</a:t>
            </a:r>
          </a:p>
        </p:txBody>
      </p:sp>
    </p:spTree>
    <p:extLst>
      <p:ext uri="{BB962C8B-B14F-4D97-AF65-F5344CB8AC3E}">
        <p14:creationId xmlns:p14="http://schemas.microsoft.com/office/powerpoint/2010/main" val="70031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04819"/>
            <a:ext cx="7660180" cy="246221"/>
          </a:xfrm>
          <a:prstGeom prst="rect">
            <a:avLst/>
          </a:prstGeom>
        </p:spPr>
        <p:txBody>
          <a:bodyPr wrap="square">
            <a:spAutoFit/>
          </a:bodyPr>
          <a:lstStyle/>
          <a:p>
            <a:pPr lvl="0">
              <a:defRPr/>
            </a:pPr>
            <a:r>
              <a:rPr lang="da-DK" altLang="en-US" sz="1000" dirty="0">
                <a:solidFill>
                  <a:prstClr val="white"/>
                </a:solidFill>
                <a:latin typeface="Arial Narrow" panose="020B0606020202030204" pitchFamily="34" charset="0"/>
                <a:cs typeface="Lato"/>
              </a:rPr>
              <a:t>Gladstone DJ et al. N Engl J Med 2014;370;2467-2477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77804"/>
            <a:ext cx="6720798" cy="1077218"/>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AF Detection Increases with Duration of Investigation in Idiopathic Stroke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2" name="Rectangle 11">
            <a:extLst>
              <a:ext uri="{FF2B5EF4-FFF2-40B4-BE49-F238E27FC236}">
                <a16:creationId xmlns:a16="http://schemas.microsoft.com/office/drawing/2014/main" id="{FB08DD34-780F-4260-826F-D7150F0181E9}"/>
              </a:ext>
            </a:extLst>
          </p:cNvPr>
          <p:cNvSpPr/>
          <p:nvPr/>
        </p:nvSpPr>
        <p:spPr>
          <a:xfrm>
            <a:off x="146654" y="1338224"/>
            <a:ext cx="8762395" cy="430887"/>
          </a:xfrm>
          <a:prstGeom prst="rect">
            <a:avLst/>
          </a:prstGeom>
        </p:spPr>
        <p:txBody>
          <a:bodyPr wrap="square">
            <a:spAutoFit/>
          </a:bodyPr>
          <a:lstStyle/>
          <a:p>
            <a:pPr algn="ctr">
              <a:spcBef>
                <a:spcPts val="0"/>
              </a:spcBef>
            </a:pPr>
            <a:r>
              <a:rPr lang="en-CA" sz="2200" b="1" dirty="0">
                <a:solidFill>
                  <a:srgbClr val="0D755A"/>
                </a:solidFill>
                <a:latin typeface="Arial Narrow" panose="020B0606020202030204" pitchFamily="34" charset="0"/>
              </a:rPr>
              <a:t>Detection of paroxysmal AF increased from 2% / 24 hours to 15% over 4 weeks</a:t>
            </a:r>
          </a:p>
        </p:txBody>
      </p:sp>
      <p:graphicFrame>
        <p:nvGraphicFramePr>
          <p:cNvPr id="13" name="Chart 12">
            <a:extLst>
              <a:ext uri="{FF2B5EF4-FFF2-40B4-BE49-F238E27FC236}">
                <a16:creationId xmlns:a16="http://schemas.microsoft.com/office/drawing/2014/main" id="{FC4FA69B-9F3A-427A-AAF6-221137A21AA3}"/>
              </a:ext>
            </a:extLst>
          </p:cNvPr>
          <p:cNvGraphicFramePr/>
          <p:nvPr>
            <p:extLst>
              <p:ext uri="{D42A27DB-BD31-4B8C-83A1-F6EECF244321}">
                <p14:modId xmlns:p14="http://schemas.microsoft.com/office/powerpoint/2010/main" val="857217161"/>
              </p:ext>
            </p:extLst>
          </p:nvPr>
        </p:nvGraphicFramePr>
        <p:xfrm>
          <a:off x="1938929" y="1644682"/>
          <a:ext cx="5674539" cy="3978319"/>
        </p:xfrm>
        <a:graphic>
          <a:graphicData uri="http://schemas.openxmlformats.org/drawingml/2006/chart">
            <c:chart xmlns:c="http://schemas.openxmlformats.org/drawingml/2006/chart" xmlns:r="http://schemas.openxmlformats.org/officeDocument/2006/relationships" r:id="rId5"/>
          </a:graphicData>
        </a:graphic>
      </p:graphicFrame>
      <p:sp>
        <p:nvSpPr>
          <p:cNvPr id="19" name="Rectangle 5">
            <a:extLst>
              <a:ext uri="{FF2B5EF4-FFF2-40B4-BE49-F238E27FC236}">
                <a16:creationId xmlns:a16="http://schemas.microsoft.com/office/drawing/2014/main" id="{8C657121-EE4E-498E-AB5C-C9821A6E117C}"/>
              </a:ext>
            </a:extLst>
          </p:cNvPr>
          <p:cNvSpPr>
            <a:spLocks noChangeArrowheads="1"/>
          </p:cNvSpPr>
          <p:nvPr/>
        </p:nvSpPr>
        <p:spPr bwMode="auto">
          <a:xfrm rot="16200000">
            <a:off x="435126" y="3358212"/>
            <a:ext cx="3007605" cy="494831"/>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rPr>
              <a:t>Patients </a:t>
            </a:r>
            <a:r>
              <a:rPr kumimoji="0" lang="fr-CA" sz="1600" b="1" i="0" u="none" strike="noStrike" kern="0" cap="none" spc="0" normalizeH="0" baseline="0" noProof="0" dirty="0" err="1">
                <a:ln>
                  <a:noFill/>
                </a:ln>
                <a:solidFill>
                  <a:srgbClr val="1C1C1C"/>
                </a:solidFill>
                <a:effectLst/>
                <a:uLnTx/>
                <a:uFillTx/>
                <a:latin typeface="Arial Narrow" panose="020B0606020202030204" pitchFamily="34" charset="0"/>
                <a:cs typeface="Lato"/>
              </a:rPr>
              <a:t>with</a:t>
            </a:r>
            <a:r>
              <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rPr>
              <a:t> Atrial Fibrillation</a:t>
            </a:r>
          </a:p>
          <a:p>
            <a:pPr marL="0" marR="0" lvl="0" indent="0" algn="ctr" defTabSz="914400" eaLnBrk="1" fontAlgn="auto" latinLnBrk="0" hangingPunct="1">
              <a:lnSpc>
                <a:spcPct val="100000"/>
              </a:lnSpc>
              <a:spcBef>
                <a:spcPts val="0"/>
              </a:spcBef>
              <a:spcAft>
                <a:spcPts val="0"/>
              </a:spcAft>
              <a:buClrTx/>
              <a:buSzTx/>
              <a:buFontTx/>
              <a:buNone/>
              <a:tabLst/>
              <a:defRPr/>
            </a:pPr>
            <a:r>
              <a:rPr lang="fr-CA" sz="1600" b="1" kern="0" dirty="0" err="1">
                <a:solidFill>
                  <a:srgbClr val="1C1C1C"/>
                </a:solidFill>
                <a:latin typeface="Arial Narrow" panose="020B0606020202030204" pitchFamily="34" charset="0"/>
                <a:cs typeface="Lato"/>
              </a:rPr>
              <a:t>Detected</a:t>
            </a:r>
            <a:r>
              <a:rPr lang="fr-CA" sz="1600" b="1" kern="0" dirty="0">
                <a:solidFill>
                  <a:srgbClr val="1C1C1C"/>
                </a:solidFill>
                <a:latin typeface="Arial Narrow" panose="020B0606020202030204" pitchFamily="34" charset="0"/>
                <a:cs typeface="Lato"/>
              </a:rPr>
              <a:t> (%)</a:t>
            </a:r>
            <a:endParaRPr kumimoji="0" lang="fr-CA" sz="1600" b="1" i="0" u="none" strike="noStrike" kern="0" cap="none" spc="0" normalizeH="0" baseline="0" noProof="0" dirty="0">
              <a:ln>
                <a:noFill/>
              </a:ln>
              <a:solidFill>
                <a:srgbClr val="1C1C1C"/>
              </a:solidFill>
              <a:effectLst/>
              <a:uLnTx/>
              <a:uFillTx/>
              <a:latin typeface="Arial Narrow" panose="020B0606020202030204" pitchFamily="34" charset="0"/>
              <a:cs typeface="Lato"/>
            </a:endParaRPr>
          </a:p>
        </p:txBody>
      </p:sp>
      <p:sp>
        <p:nvSpPr>
          <p:cNvPr id="20" name="Rectangle 5">
            <a:extLst>
              <a:ext uri="{FF2B5EF4-FFF2-40B4-BE49-F238E27FC236}">
                <a16:creationId xmlns:a16="http://schemas.microsoft.com/office/drawing/2014/main" id="{2F389087-8848-495A-86CE-B33ECCF57E19}"/>
              </a:ext>
            </a:extLst>
          </p:cNvPr>
          <p:cNvSpPr>
            <a:spLocks noChangeArrowheads="1"/>
          </p:cNvSpPr>
          <p:nvPr/>
        </p:nvSpPr>
        <p:spPr bwMode="auto">
          <a:xfrm>
            <a:off x="2566930" y="5415053"/>
            <a:ext cx="4814372" cy="277000"/>
          </a:xfrm>
          <a:prstGeom prst="rect">
            <a:avLst/>
          </a:prstGeom>
          <a:noFill/>
          <a:ln w="9525">
            <a:noFill/>
            <a:miter lim="800000"/>
            <a:headEnd/>
            <a:tailEnd/>
          </a:ln>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A" sz="1800" b="1" i="0" u="none" strike="noStrike" kern="0" cap="none" spc="0" normalizeH="0" baseline="0" noProof="0" dirty="0">
                <a:ln>
                  <a:noFill/>
                </a:ln>
                <a:solidFill>
                  <a:srgbClr val="1C1C1C"/>
                </a:solidFill>
                <a:effectLst/>
                <a:uLnTx/>
                <a:uFillTx/>
                <a:latin typeface="Arial Narrow" panose="020B0606020202030204" pitchFamily="34" charset="0"/>
                <a:cs typeface="Lato"/>
              </a:rPr>
              <a:t>Duration of ECG Monitoring</a:t>
            </a:r>
          </a:p>
        </p:txBody>
      </p:sp>
      <p:sp>
        <p:nvSpPr>
          <p:cNvPr id="23" name="Rectangle 22">
            <a:extLst>
              <a:ext uri="{FF2B5EF4-FFF2-40B4-BE49-F238E27FC236}">
                <a16:creationId xmlns:a16="http://schemas.microsoft.com/office/drawing/2014/main" id="{C79B0756-CC8D-4BFB-BE22-0B17DF88A933}"/>
              </a:ext>
            </a:extLst>
          </p:cNvPr>
          <p:cNvSpPr/>
          <p:nvPr/>
        </p:nvSpPr>
        <p:spPr>
          <a:xfrm>
            <a:off x="1080655" y="5715079"/>
            <a:ext cx="6958940" cy="523220"/>
          </a:xfrm>
          <a:prstGeom prst="rect">
            <a:avLst/>
          </a:prstGeom>
        </p:spPr>
        <p:txBody>
          <a:bodyPr wrap="square">
            <a:spAutoFit/>
          </a:bodyPr>
          <a:lstStyle/>
          <a:p>
            <a:pPr algn="ctr"/>
            <a:r>
              <a:rPr lang="en-CA" sz="1400" b="1" spc="-4"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ncr</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m</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n</a:t>
            </a:r>
            <a:r>
              <a:rPr lang="en-CA" sz="1400" b="1" spc="14" dirty="0">
                <a:solidFill>
                  <a:schemeClr val="tx1">
                    <a:lumMod val="75000"/>
                    <a:lumOff val="25000"/>
                  </a:schemeClr>
                </a:solidFill>
                <a:latin typeface="Arial Narrow" panose="020B0606020202030204" pitchFamily="34" charset="0"/>
                <a:cs typeface="Times New Roman"/>
              </a:rPr>
              <a:t>t</a:t>
            </a:r>
            <a:r>
              <a:rPr lang="en-CA" sz="1400" b="1" spc="4" dirty="0">
                <a:solidFill>
                  <a:schemeClr val="tx1">
                    <a:lumMod val="75000"/>
                    <a:lumOff val="25000"/>
                  </a:schemeClr>
                </a:solidFill>
                <a:latin typeface="Arial Narrow" panose="020B0606020202030204" pitchFamily="34" charset="0"/>
                <a:cs typeface="Times New Roman"/>
              </a:rPr>
              <a:t>a</a:t>
            </a:r>
            <a:r>
              <a:rPr lang="en-CA" sz="1400" b="1" dirty="0">
                <a:solidFill>
                  <a:schemeClr val="tx1">
                    <a:lumMod val="75000"/>
                    <a:lumOff val="25000"/>
                  </a:schemeClr>
                </a:solidFill>
                <a:latin typeface="Arial Narrow" panose="020B0606020202030204" pitchFamily="34" charset="0"/>
                <a:cs typeface="Times New Roman"/>
              </a:rPr>
              <a:t>l</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Y</a:t>
            </a:r>
            <a:r>
              <a:rPr lang="en-CA" sz="1400" b="1" spc="4" dirty="0">
                <a:solidFill>
                  <a:schemeClr val="tx1">
                    <a:lumMod val="75000"/>
                    <a:lumOff val="25000"/>
                  </a:schemeClr>
                </a:solidFill>
                <a:latin typeface="Arial Narrow" panose="020B0606020202030204" pitchFamily="34" charset="0"/>
                <a:cs typeface="Times New Roman"/>
              </a:rPr>
              <a:t>i</a:t>
            </a:r>
            <a:r>
              <a:rPr lang="en-CA" sz="1400" b="1" spc="13" dirty="0">
                <a:solidFill>
                  <a:schemeClr val="tx1">
                    <a:lumMod val="75000"/>
                    <a:lumOff val="25000"/>
                  </a:schemeClr>
                </a:solidFill>
                <a:latin typeface="Arial Narrow" panose="020B0606020202030204" pitchFamily="34" charset="0"/>
                <a:cs typeface="Times New Roman"/>
              </a:rPr>
              <a:t>e</a:t>
            </a:r>
            <a:r>
              <a:rPr lang="en-CA" sz="1400" b="1" spc="8" dirty="0">
                <a:solidFill>
                  <a:schemeClr val="tx1">
                    <a:lumMod val="75000"/>
                    <a:lumOff val="25000"/>
                  </a:schemeClr>
                </a:solidFill>
                <a:latin typeface="Arial Narrow" panose="020B0606020202030204" pitchFamily="34" charset="0"/>
                <a:cs typeface="Times New Roman"/>
              </a:rPr>
              <a:t>l</a:t>
            </a:r>
            <a:r>
              <a:rPr lang="en-CA" sz="1400" b="1" dirty="0">
                <a:solidFill>
                  <a:schemeClr val="tx1">
                    <a:lumMod val="75000"/>
                    <a:lumOff val="25000"/>
                  </a:schemeClr>
                </a:solidFill>
                <a:latin typeface="Arial Narrow" panose="020B0606020202030204" pitchFamily="34" charset="0"/>
                <a:cs typeface="Times New Roman"/>
              </a:rPr>
              <a:t>d</a:t>
            </a:r>
            <a:r>
              <a:rPr lang="en-CA" sz="1400" b="1" spc="47"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f</a:t>
            </a:r>
            <a:r>
              <a:rPr lang="en-CA" sz="1400" b="1" spc="-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Pr</a:t>
            </a:r>
            <a:r>
              <a:rPr lang="en-CA" sz="1400" b="1" spc="9" dirty="0">
                <a:solidFill>
                  <a:schemeClr val="tx1">
                    <a:lumMod val="75000"/>
                    <a:lumOff val="25000"/>
                  </a:schemeClr>
                </a:solidFill>
                <a:latin typeface="Arial Narrow" panose="020B0606020202030204" pitchFamily="34" charset="0"/>
                <a:cs typeface="Times New Roman"/>
              </a:rPr>
              <a:t>ol</a:t>
            </a:r>
            <a:r>
              <a:rPr lang="en-CA" sz="1400" b="1" spc="4" dirty="0">
                <a:solidFill>
                  <a:schemeClr val="tx1">
                    <a:lumMod val="75000"/>
                    <a:lumOff val="25000"/>
                  </a:schemeClr>
                </a:solidFill>
                <a:latin typeface="Arial Narrow" panose="020B0606020202030204" pitchFamily="34" charset="0"/>
                <a:cs typeface="Times New Roman"/>
              </a:rPr>
              <a:t>ong</a:t>
            </a:r>
            <a:r>
              <a:rPr lang="en-CA" sz="1400" b="1" spc="14" dirty="0">
                <a:solidFill>
                  <a:schemeClr val="tx1">
                    <a:lumMod val="75000"/>
                    <a:lumOff val="25000"/>
                  </a:schemeClr>
                </a:solidFill>
                <a:latin typeface="Arial Narrow" panose="020B0606020202030204" pitchFamily="34" charset="0"/>
                <a:cs typeface="Times New Roman"/>
              </a:rPr>
              <a:t>e</a:t>
            </a:r>
            <a:r>
              <a:rPr lang="en-CA" sz="1400" b="1" dirty="0">
                <a:solidFill>
                  <a:schemeClr val="tx1">
                    <a:lumMod val="75000"/>
                    <a:lumOff val="25000"/>
                  </a:schemeClr>
                </a:solidFill>
                <a:latin typeface="Arial Narrow" panose="020B0606020202030204" pitchFamily="34" charset="0"/>
                <a:cs typeface="Times New Roman"/>
              </a:rPr>
              <a:t>d</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C</a:t>
            </a:r>
            <a:r>
              <a:rPr lang="en-CA" sz="1400" b="1" dirty="0">
                <a:solidFill>
                  <a:schemeClr val="tx1">
                    <a:lumMod val="75000"/>
                    <a:lumOff val="25000"/>
                  </a:schemeClr>
                </a:solidFill>
                <a:latin typeface="Arial Narrow" panose="020B0606020202030204" pitchFamily="34" charset="0"/>
                <a:cs typeface="Times New Roman"/>
              </a:rPr>
              <a:t>G</a:t>
            </a:r>
            <a:r>
              <a:rPr lang="en-CA" sz="1400" b="1" spc="68"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Mo</a:t>
            </a:r>
            <a:r>
              <a:rPr lang="en-CA" sz="1400" b="1" dirty="0">
                <a:solidFill>
                  <a:schemeClr val="tx1">
                    <a:lumMod val="75000"/>
                    <a:lumOff val="25000"/>
                  </a:schemeClr>
                </a:solidFill>
                <a:latin typeface="Arial Narrow" panose="020B0606020202030204" pitchFamily="34" charset="0"/>
                <a:cs typeface="Times New Roman"/>
              </a:rPr>
              <a:t>n</a:t>
            </a:r>
            <a:r>
              <a:rPr lang="en-CA" sz="1400" b="1" spc="4" dirty="0">
                <a:solidFill>
                  <a:schemeClr val="tx1">
                    <a:lumMod val="75000"/>
                    <a:lumOff val="25000"/>
                  </a:schemeClr>
                </a:solidFill>
                <a:latin typeface="Arial Narrow" panose="020B0606020202030204" pitchFamily="34" charset="0"/>
                <a:cs typeface="Times New Roman"/>
              </a:rPr>
              <a:t>it</a:t>
            </a:r>
            <a:r>
              <a:rPr lang="en-CA" sz="1400" b="1" spc="9" dirty="0">
                <a:solidFill>
                  <a:schemeClr val="tx1">
                    <a:lumMod val="75000"/>
                    <a:lumOff val="25000"/>
                  </a:schemeClr>
                </a:solidFill>
                <a:latin typeface="Arial Narrow" panose="020B0606020202030204" pitchFamily="34" charset="0"/>
                <a:cs typeface="Times New Roman"/>
              </a:rPr>
              <a:t>or</a:t>
            </a:r>
            <a:r>
              <a:rPr lang="en-CA" sz="1400" b="1"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n</a:t>
            </a:r>
            <a:r>
              <a:rPr lang="en-CA" sz="1400" b="1" dirty="0">
                <a:solidFill>
                  <a:schemeClr val="tx1">
                    <a:lumMod val="75000"/>
                    <a:lumOff val="25000"/>
                  </a:schemeClr>
                </a:solidFill>
                <a:latin typeface="Arial Narrow" panose="020B0606020202030204" pitchFamily="34" charset="0"/>
                <a:cs typeface="Times New Roman"/>
              </a:rPr>
              <a:t>g</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fo</a:t>
            </a:r>
            <a:r>
              <a:rPr lang="en-CA" sz="1400" b="1" dirty="0">
                <a:solidFill>
                  <a:schemeClr val="tx1">
                    <a:lumMod val="75000"/>
                    <a:lumOff val="25000"/>
                  </a:schemeClr>
                </a:solidFill>
                <a:latin typeface="Arial Narrow" panose="020B0606020202030204" pitchFamily="34" charset="0"/>
                <a:cs typeface="Times New Roman"/>
              </a:rPr>
              <a:t>r</a:t>
            </a:r>
            <a:r>
              <a:rPr lang="en-CA" sz="1400" b="1" spc="4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th</a:t>
            </a:r>
            <a:r>
              <a:rPr lang="en-CA" sz="1400" b="1" dirty="0">
                <a:solidFill>
                  <a:schemeClr val="tx1">
                    <a:lumMod val="75000"/>
                    <a:lumOff val="25000"/>
                  </a:schemeClr>
                </a:solidFill>
                <a:latin typeface="Arial Narrow" panose="020B0606020202030204" pitchFamily="34" charset="0"/>
                <a:cs typeface="Times New Roman"/>
              </a:rPr>
              <a:t>e</a:t>
            </a:r>
            <a:r>
              <a:rPr lang="en-CA" sz="1400" b="1" spc="7" dirty="0">
                <a:solidFill>
                  <a:schemeClr val="tx1">
                    <a:lumMod val="75000"/>
                    <a:lumOff val="25000"/>
                  </a:schemeClr>
                </a:solidFill>
                <a:latin typeface="Arial Narrow" panose="020B0606020202030204" pitchFamily="34" charset="0"/>
                <a:cs typeface="Times New Roman"/>
              </a:rPr>
              <a:t> </a:t>
            </a:r>
            <a:r>
              <a:rPr lang="en-CA" sz="1400" b="1" spc="14" dirty="0">
                <a:solidFill>
                  <a:schemeClr val="tx1">
                    <a:lumMod val="75000"/>
                    <a:lumOff val="25000"/>
                  </a:schemeClr>
                </a:solidFill>
                <a:latin typeface="Arial Narrow" panose="020B0606020202030204" pitchFamily="34" charset="0"/>
                <a:cs typeface="Times New Roman"/>
              </a:rPr>
              <a:t>De</a:t>
            </a:r>
            <a:r>
              <a:rPr lang="en-CA" sz="1400" b="1" spc="4" dirty="0">
                <a:solidFill>
                  <a:schemeClr val="tx1">
                    <a:lumMod val="75000"/>
                    <a:lumOff val="25000"/>
                  </a:schemeClr>
                </a:solidFill>
                <a:latin typeface="Arial Narrow" panose="020B0606020202030204" pitchFamily="34" charset="0"/>
                <a:cs typeface="Times New Roman"/>
              </a:rPr>
              <a:t>t</a:t>
            </a:r>
            <a:r>
              <a:rPr lang="en-CA" sz="1400" b="1" spc="14" dirty="0">
                <a:solidFill>
                  <a:schemeClr val="tx1">
                    <a:lumMod val="75000"/>
                    <a:lumOff val="25000"/>
                  </a:schemeClr>
                </a:solidFill>
                <a:latin typeface="Arial Narrow" panose="020B0606020202030204" pitchFamily="34" charset="0"/>
                <a:cs typeface="Times New Roman"/>
              </a:rPr>
              <a:t>e</a:t>
            </a:r>
            <a:r>
              <a:rPr lang="en-CA" sz="1400" b="1" spc="25" dirty="0">
                <a:solidFill>
                  <a:schemeClr val="tx1">
                    <a:lumMod val="75000"/>
                    <a:lumOff val="25000"/>
                  </a:schemeClr>
                </a:solidFill>
                <a:latin typeface="Arial Narrow" panose="020B0606020202030204" pitchFamily="34" charset="0"/>
                <a:cs typeface="Times New Roman"/>
              </a:rPr>
              <a:t>c</a:t>
            </a:r>
            <a:r>
              <a:rPr lang="en-CA" sz="1400" b="1" spc="4" dirty="0">
                <a:solidFill>
                  <a:schemeClr val="tx1">
                    <a:lumMod val="75000"/>
                    <a:lumOff val="25000"/>
                  </a:schemeClr>
                </a:solidFill>
                <a:latin typeface="Arial Narrow" panose="020B0606020202030204" pitchFamily="34" charset="0"/>
                <a:cs typeface="Times New Roman"/>
              </a:rPr>
              <a:t>tio</a:t>
            </a:r>
            <a:r>
              <a:rPr lang="en-CA" sz="1400" b="1" dirty="0">
                <a:solidFill>
                  <a:schemeClr val="tx1">
                    <a:lumMod val="75000"/>
                    <a:lumOff val="25000"/>
                  </a:schemeClr>
                </a:solidFill>
                <a:latin typeface="Arial Narrow" panose="020B0606020202030204" pitchFamily="34" charset="0"/>
                <a:cs typeface="Times New Roman"/>
              </a:rPr>
              <a:t>n </a:t>
            </a:r>
            <a:r>
              <a:rPr lang="en-CA" sz="1400" b="1" spc="4"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f</a:t>
            </a:r>
            <a:r>
              <a:rPr lang="en-CA" sz="1400" b="1" spc="-5"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A</a:t>
            </a:r>
            <a:r>
              <a:rPr lang="en-CA" sz="1400" b="1" spc="8" dirty="0">
                <a:solidFill>
                  <a:schemeClr val="tx1">
                    <a:lumMod val="75000"/>
                    <a:lumOff val="25000"/>
                  </a:schemeClr>
                </a:solidFill>
                <a:latin typeface="Arial Narrow" panose="020B0606020202030204" pitchFamily="34" charset="0"/>
                <a:cs typeface="Times New Roman"/>
              </a:rPr>
              <a:t>tr</a:t>
            </a:r>
            <a:r>
              <a:rPr lang="en-CA" sz="1400" b="1" spc="4" dirty="0">
                <a:solidFill>
                  <a:schemeClr val="tx1">
                    <a:lumMod val="75000"/>
                    <a:lumOff val="25000"/>
                  </a:schemeClr>
                </a:solidFill>
                <a:latin typeface="Arial Narrow" panose="020B0606020202030204" pitchFamily="34" charset="0"/>
                <a:cs typeface="Times New Roman"/>
              </a:rPr>
              <a:t>ia</a:t>
            </a:r>
            <a:r>
              <a:rPr lang="en-CA" sz="1400" b="1" dirty="0">
                <a:solidFill>
                  <a:schemeClr val="tx1">
                    <a:lumMod val="75000"/>
                    <a:lumOff val="25000"/>
                  </a:schemeClr>
                </a:solidFill>
                <a:latin typeface="Arial Narrow" panose="020B0606020202030204" pitchFamily="34" charset="0"/>
                <a:cs typeface="Times New Roman"/>
              </a:rPr>
              <a:t>l</a:t>
            </a:r>
            <a:r>
              <a:rPr lang="en-CA" sz="1400" b="1" spc="7"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Fi</a:t>
            </a:r>
            <a:r>
              <a:rPr lang="en-CA" sz="1400" b="1" spc="8" dirty="0">
                <a:solidFill>
                  <a:schemeClr val="tx1">
                    <a:lumMod val="75000"/>
                    <a:lumOff val="25000"/>
                  </a:schemeClr>
                </a:solidFill>
                <a:latin typeface="Arial Narrow" panose="020B0606020202030204" pitchFamily="34" charset="0"/>
                <a:cs typeface="Times New Roman"/>
              </a:rPr>
              <a:t>br</a:t>
            </a:r>
            <a:r>
              <a:rPr lang="en-CA" sz="1400" b="1" dirty="0">
                <a:solidFill>
                  <a:schemeClr val="tx1">
                    <a:lumMod val="75000"/>
                    <a:lumOff val="25000"/>
                  </a:schemeClr>
                </a:solidFill>
                <a:latin typeface="Arial Narrow" panose="020B0606020202030204" pitchFamily="34" charset="0"/>
                <a:cs typeface="Times New Roman"/>
              </a:rPr>
              <a:t>i</a:t>
            </a:r>
            <a:r>
              <a:rPr lang="en-CA" sz="1400" b="1" spc="4" dirty="0">
                <a:solidFill>
                  <a:schemeClr val="tx1">
                    <a:lumMod val="75000"/>
                    <a:lumOff val="25000"/>
                  </a:schemeClr>
                </a:solidFill>
                <a:latin typeface="Arial Narrow" panose="020B0606020202030204" pitchFamily="34" charset="0"/>
                <a:cs typeface="Times New Roman"/>
              </a:rPr>
              <a:t>ll</a:t>
            </a:r>
            <a:r>
              <a:rPr lang="en-CA" sz="1400" b="1" dirty="0">
                <a:solidFill>
                  <a:schemeClr val="tx1">
                    <a:lumMod val="75000"/>
                    <a:lumOff val="25000"/>
                  </a:schemeClr>
                </a:solidFill>
                <a:latin typeface="Arial Narrow" panose="020B0606020202030204" pitchFamily="34" charset="0"/>
                <a:cs typeface="Times New Roman"/>
              </a:rPr>
              <a:t>a</a:t>
            </a:r>
            <a:r>
              <a:rPr lang="en-CA" sz="1400" b="1" spc="4" dirty="0">
                <a:solidFill>
                  <a:schemeClr val="tx1">
                    <a:lumMod val="75000"/>
                    <a:lumOff val="25000"/>
                  </a:schemeClr>
                </a:solidFill>
                <a:latin typeface="Arial Narrow" panose="020B0606020202030204" pitchFamily="34" charset="0"/>
                <a:cs typeface="Times New Roman"/>
              </a:rPr>
              <a:t>tio</a:t>
            </a:r>
            <a:r>
              <a:rPr lang="en-CA" sz="1400" b="1" dirty="0">
                <a:solidFill>
                  <a:schemeClr val="tx1">
                    <a:lumMod val="75000"/>
                    <a:lumOff val="25000"/>
                  </a:schemeClr>
                </a:solidFill>
                <a:latin typeface="Arial Narrow" panose="020B0606020202030204" pitchFamily="34" charset="0"/>
                <a:cs typeface="Times New Roman"/>
              </a:rPr>
              <a:t>n</a:t>
            </a:r>
            <a:r>
              <a:rPr lang="en-CA" sz="1400" b="1" spc="155"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in</a:t>
            </a:r>
            <a:r>
              <a:rPr lang="en-CA" sz="1400" b="1" spc="-13"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P</a:t>
            </a:r>
            <a:r>
              <a:rPr lang="en-CA" sz="1400" b="1" dirty="0">
                <a:solidFill>
                  <a:schemeClr val="tx1">
                    <a:lumMod val="75000"/>
                    <a:lumOff val="25000"/>
                  </a:schemeClr>
                </a:solidFill>
                <a:latin typeface="Arial Narrow" panose="020B0606020202030204" pitchFamily="34" charset="0"/>
                <a:cs typeface="Times New Roman"/>
              </a:rPr>
              <a:t>a</a:t>
            </a:r>
            <a:r>
              <a:rPr lang="en-CA" sz="1400" b="1" spc="4" dirty="0">
                <a:solidFill>
                  <a:schemeClr val="tx1">
                    <a:lumMod val="75000"/>
                    <a:lumOff val="25000"/>
                  </a:schemeClr>
                </a:solidFill>
                <a:latin typeface="Arial Narrow" panose="020B0606020202030204" pitchFamily="34" charset="0"/>
                <a:cs typeface="Times New Roman"/>
              </a:rPr>
              <a:t>ti</a:t>
            </a:r>
            <a:r>
              <a:rPr lang="en-CA" sz="1400" b="1" spc="9" dirty="0">
                <a:solidFill>
                  <a:schemeClr val="tx1">
                    <a:lumMod val="75000"/>
                    <a:lumOff val="25000"/>
                  </a:schemeClr>
                </a:solidFill>
                <a:latin typeface="Arial Narrow" panose="020B0606020202030204" pitchFamily="34" charset="0"/>
                <a:cs typeface="Times New Roman"/>
              </a:rPr>
              <a:t>e</a:t>
            </a:r>
            <a:r>
              <a:rPr lang="en-CA" sz="1400" b="1" spc="4" dirty="0">
                <a:solidFill>
                  <a:schemeClr val="tx1">
                    <a:lumMod val="75000"/>
                    <a:lumOff val="25000"/>
                  </a:schemeClr>
                </a:solidFill>
                <a:latin typeface="Arial Narrow" panose="020B0606020202030204" pitchFamily="34" charset="0"/>
                <a:cs typeface="Times New Roman"/>
              </a:rPr>
              <a:t>n</a:t>
            </a:r>
            <a:r>
              <a:rPr lang="en-CA" sz="1400" b="1" spc="19" dirty="0">
                <a:solidFill>
                  <a:schemeClr val="tx1">
                    <a:lumMod val="75000"/>
                    <a:lumOff val="25000"/>
                  </a:schemeClr>
                </a:solidFill>
                <a:latin typeface="Arial Narrow" panose="020B0606020202030204" pitchFamily="34" charset="0"/>
                <a:cs typeface="Times New Roman"/>
              </a:rPr>
              <a:t>t</a:t>
            </a:r>
            <a:r>
              <a:rPr lang="en-CA" sz="1400" b="1" dirty="0">
                <a:solidFill>
                  <a:schemeClr val="tx1">
                    <a:lumMod val="75000"/>
                    <a:lumOff val="25000"/>
                  </a:schemeClr>
                </a:solidFill>
                <a:latin typeface="Arial Narrow" panose="020B0606020202030204" pitchFamily="34" charset="0"/>
                <a:cs typeface="Times New Roman"/>
              </a:rPr>
              <a:t>s</a:t>
            </a:r>
            <a:r>
              <a:rPr lang="en-CA" sz="1400" b="1" spc="-58"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w</a:t>
            </a:r>
            <a:r>
              <a:rPr lang="en-CA" sz="1400" b="1" spc="4" dirty="0">
                <a:solidFill>
                  <a:schemeClr val="tx1">
                    <a:lumMod val="75000"/>
                    <a:lumOff val="25000"/>
                  </a:schemeClr>
                </a:solidFill>
                <a:latin typeface="Arial Narrow" panose="020B0606020202030204" pitchFamily="34" charset="0"/>
                <a:cs typeface="Times New Roman"/>
              </a:rPr>
              <a:t>it</a:t>
            </a:r>
            <a:r>
              <a:rPr lang="en-CA" sz="1400" b="1" dirty="0">
                <a:solidFill>
                  <a:schemeClr val="tx1">
                    <a:lumMod val="75000"/>
                    <a:lumOff val="25000"/>
                  </a:schemeClr>
                </a:solidFill>
                <a:latin typeface="Arial Narrow" panose="020B0606020202030204" pitchFamily="34" charset="0"/>
                <a:cs typeface="Times New Roman"/>
              </a:rPr>
              <a:t>h</a:t>
            </a:r>
            <a:r>
              <a:rPr lang="en-CA" sz="1400" b="1" spc="-51"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C</a:t>
            </a:r>
            <a:r>
              <a:rPr lang="en-CA" sz="1400" b="1" spc="29" dirty="0">
                <a:solidFill>
                  <a:schemeClr val="tx1">
                    <a:lumMod val="75000"/>
                    <a:lumOff val="25000"/>
                  </a:schemeClr>
                </a:solidFill>
                <a:latin typeface="Arial Narrow" panose="020B0606020202030204" pitchFamily="34" charset="0"/>
                <a:cs typeface="Times New Roman"/>
              </a:rPr>
              <a:t>r</a:t>
            </a:r>
            <a:r>
              <a:rPr lang="en-CA" sz="1400" b="1" spc="4" dirty="0">
                <a:solidFill>
                  <a:schemeClr val="tx1">
                    <a:lumMod val="75000"/>
                    <a:lumOff val="25000"/>
                  </a:schemeClr>
                </a:solidFill>
                <a:latin typeface="Arial Narrow" panose="020B0606020202030204" pitchFamily="34" charset="0"/>
                <a:cs typeface="Times New Roman"/>
              </a:rPr>
              <a:t>y</a:t>
            </a:r>
            <a:r>
              <a:rPr lang="en-CA" sz="1400" b="1" spc="9" dirty="0">
                <a:solidFill>
                  <a:schemeClr val="tx1">
                    <a:lumMod val="75000"/>
                    <a:lumOff val="25000"/>
                  </a:schemeClr>
                </a:solidFill>
                <a:latin typeface="Arial Narrow" panose="020B0606020202030204" pitchFamily="34" charset="0"/>
                <a:cs typeface="Times New Roman"/>
              </a:rPr>
              <a:t>p</a:t>
            </a:r>
            <a:r>
              <a:rPr lang="en-CA" sz="1400" b="1" spc="4" dirty="0">
                <a:solidFill>
                  <a:schemeClr val="tx1">
                    <a:lumMod val="75000"/>
                    <a:lumOff val="25000"/>
                  </a:schemeClr>
                </a:solidFill>
                <a:latin typeface="Arial Narrow" panose="020B0606020202030204" pitchFamily="34" charset="0"/>
                <a:cs typeface="Times New Roman"/>
              </a:rPr>
              <a:t>t</a:t>
            </a:r>
            <a:r>
              <a:rPr lang="en-CA" sz="1400" b="1" spc="9" dirty="0">
                <a:solidFill>
                  <a:schemeClr val="tx1">
                    <a:lumMod val="75000"/>
                    <a:lumOff val="25000"/>
                  </a:schemeClr>
                </a:solidFill>
                <a:latin typeface="Arial Narrow" panose="020B0606020202030204" pitchFamily="34" charset="0"/>
                <a:cs typeface="Times New Roman"/>
              </a:rPr>
              <a:t>o</a:t>
            </a:r>
            <a:r>
              <a:rPr lang="en-CA" sz="1400" b="1" spc="4" dirty="0">
                <a:solidFill>
                  <a:schemeClr val="tx1">
                    <a:lumMod val="75000"/>
                    <a:lumOff val="25000"/>
                  </a:schemeClr>
                </a:solidFill>
                <a:latin typeface="Arial Narrow" panose="020B0606020202030204" pitchFamily="34" charset="0"/>
                <a:cs typeface="Times New Roman"/>
              </a:rPr>
              <a:t>g</a:t>
            </a:r>
            <a:r>
              <a:rPr lang="en-CA" sz="1400" b="1" spc="9" dirty="0">
                <a:solidFill>
                  <a:schemeClr val="tx1">
                    <a:lumMod val="75000"/>
                    <a:lumOff val="25000"/>
                  </a:schemeClr>
                </a:solidFill>
                <a:latin typeface="Arial Narrow" panose="020B0606020202030204" pitchFamily="34" charset="0"/>
                <a:cs typeface="Times New Roman"/>
              </a:rPr>
              <a:t>e</a:t>
            </a:r>
            <a:r>
              <a:rPr lang="en-CA" sz="1400" b="1" dirty="0">
                <a:solidFill>
                  <a:schemeClr val="tx1">
                    <a:lumMod val="75000"/>
                    <a:lumOff val="25000"/>
                  </a:schemeClr>
                </a:solidFill>
                <a:latin typeface="Arial Narrow" panose="020B0606020202030204" pitchFamily="34" charset="0"/>
                <a:cs typeface="Times New Roman"/>
              </a:rPr>
              <a:t>n</a:t>
            </a:r>
            <a:r>
              <a:rPr lang="en-CA" sz="1400" b="1" spc="4" dirty="0">
                <a:solidFill>
                  <a:schemeClr val="tx1">
                    <a:lumMod val="75000"/>
                    <a:lumOff val="25000"/>
                  </a:schemeClr>
                </a:solidFill>
                <a:latin typeface="Arial Narrow" panose="020B0606020202030204" pitchFamily="34" charset="0"/>
                <a:cs typeface="Times New Roman"/>
              </a:rPr>
              <a:t>i</a:t>
            </a:r>
            <a:r>
              <a:rPr lang="en-CA" sz="1400" b="1" dirty="0">
                <a:solidFill>
                  <a:schemeClr val="tx1">
                    <a:lumMod val="75000"/>
                    <a:lumOff val="25000"/>
                  </a:schemeClr>
                </a:solidFill>
                <a:latin typeface="Arial Narrow" panose="020B0606020202030204" pitchFamily="34" charset="0"/>
                <a:cs typeface="Times New Roman"/>
              </a:rPr>
              <a:t>c</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4" dirty="0">
                <a:solidFill>
                  <a:schemeClr val="tx1">
                    <a:lumMod val="75000"/>
                    <a:lumOff val="25000"/>
                  </a:schemeClr>
                </a:solidFill>
                <a:latin typeface="Arial Narrow" panose="020B0606020202030204" pitchFamily="34" charset="0"/>
                <a:cs typeface="Times New Roman"/>
              </a:rPr>
              <a:t>S</a:t>
            </a:r>
            <a:r>
              <a:rPr lang="en-CA" sz="1400" b="1" spc="9" dirty="0">
                <a:solidFill>
                  <a:schemeClr val="tx1">
                    <a:lumMod val="75000"/>
                    <a:lumOff val="25000"/>
                  </a:schemeClr>
                </a:solidFill>
                <a:latin typeface="Arial Narrow" panose="020B0606020202030204" pitchFamily="34" charset="0"/>
                <a:cs typeface="Times New Roman"/>
              </a:rPr>
              <a:t>t</a:t>
            </a:r>
            <a:r>
              <a:rPr lang="en-CA" sz="1400" b="1" spc="4" dirty="0">
                <a:solidFill>
                  <a:schemeClr val="tx1">
                    <a:lumMod val="75000"/>
                    <a:lumOff val="25000"/>
                  </a:schemeClr>
                </a:solidFill>
                <a:latin typeface="Arial Narrow" panose="020B0606020202030204" pitchFamily="34" charset="0"/>
                <a:cs typeface="Times New Roman"/>
              </a:rPr>
              <a:t>ro</a:t>
            </a:r>
            <a:r>
              <a:rPr lang="en-CA" sz="1400" b="1" dirty="0">
                <a:solidFill>
                  <a:schemeClr val="tx1">
                    <a:lumMod val="75000"/>
                    <a:lumOff val="25000"/>
                  </a:schemeClr>
                </a:solidFill>
                <a:latin typeface="Arial Narrow" panose="020B0606020202030204" pitchFamily="34" charset="0"/>
                <a:cs typeface="Times New Roman"/>
              </a:rPr>
              <a:t>ke</a:t>
            </a:r>
            <a:r>
              <a:rPr lang="en-CA" sz="1400" b="1" spc="19" dirty="0">
                <a:solidFill>
                  <a:schemeClr val="tx1">
                    <a:lumMod val="75000"/>
                    <a:lumOff val="25000"/>
                  </a:schemeClr>
                </a:solidFill>
                <a:latin typeface="Arial Narrow" panose="020B0606020202030204" pitchFamily="34" charset="0"/>
                <a:cs typeface="Times New Roman"/>
              </a:rPr>
              <a:t> </a:t>
            </a:r>
            <a:r>
              <a:rPr lang="en-CA" sz="1400" b="1" spc="8" dirty="0">
                <a:solidFill>
                  <a:schemeClr val="tx1">
                    <a:lumMod val="75000"/>
                    <a:lumOff val="25000"/>
                  </a:schemeClr>
                </a:solidFill>
                <a:latin typeface="Arial Narrow" panose="020B0606020202030204" pitchFamily="34" charset="0"/>
                <a:cs typeface="Times New Roman"/>
              </a:rPr>
              <a:t>o</a:t>
            </a:r>
            <a:r>
              <a:rPr lang="en-CA" sz="1400" b="1" dirty="0">
                <a:solidFill>
                  <a:schemeClr val="tx1">
                    <a:lumMod val="75000"/>
                    <a:lumOff val="25000"/>
                  </a:schemeClr>
                </a:solidFill>
                <a:latin typeface="Arial Narrow" panose="020B0606020202030204" pitchFamily="34" charset="0"/>
                <a:cs typeface="Times New Roman"/>
              </a:rPr>
              <a:t>r</a:t>
            </a:r>
            <a:r>
              <a:rPr lang="en-CA" sz="1400" b="1" spc="43" dirty="0">
                <a:solidFill>
                  <a:schemeClr val="tx1">
                    <a:lumMod val="75000"/>
                    <a:lumOff val="25000"/>
                  </a:schemeClr>
                </a:solidFill>
                <a:latin typeface="Arial Narrow" panose="020B0606020202030204" pitchFamily="34" charset="0"/>
                <a:cs typeface="Times New Roman"/>
              </a:rPr>
              <a:t> </a:t>
            </a:r>
            <a:r>
              <a:rPr lang="en-CA" sz="1400" b="1" dirty="0">
                <a:solidFill>
                  <a:schemeClr val="tx1">
                    <a:lumMod val="75000"/>
                    <a:lumOff val="25000"/>
                  </a:schemeClr>
                </a:solidFill>
                <a:latin typeface="Arial Narrow" panose="020B0606020202030204" pitchFamily="34" charset="0"/>
                <a:cs typeface="Times New Roman"/>
              </a:rPr>
              <a:t>TI</a:t>
            </a:r>
            <a:r>
              <a:rPr lang="en-CA" sz="1400" b="1" spc="34" dirty="0">
                <a:solidFill>
                  <a:schemeClr val="tx1">
                    <a:lumMod val="75000"/>
                    <a:lumOff val="25000"/>
                  </a:schemeClr>
                </a:solidFill>
                <a:latin typeface="Arial Narrow" panose="020B0606020202030204" pitchFamily="34" charset="0"/>
                <a:cs typeface="Times New Roman"/>
              </a:rPr>
              <a:t>A</a:t>
            </a:r>
            <a:r>
              <a:rPr lang="en-CA" sz="1400" b="1" dirty="0">
                <a:solidFill>
                  <a:schemeClr val="tx1">
                    <a:lumMod val="75000"/>
                    <a:lumOff val="25000"/>
                  </a:schemeClr>
                </a:solidFill>
                <a:latin typeface="Arial Narrow" panose="020B0606020202030204" pitchFamily="34" charset="0"/>
                <a:cs typeface="Times New Roman"/>
              </a:rPr>
              <a:t>.</a:t>
            </a:r>
            <a:endParaRPr lang="en-CA" sz="1400"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138586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04819"/>
            <a:ext cx="7660180" cy="246221"/>
          </a:xfrm>
          <a:prstGeom prst="rect">
            <a:avLst/>
          </a:prstGeom>
        </p:spPr>
        <p:txBody>
          <a:bodyPr wrap="square">
            <a:spAutoFit/>
          </a:bodyPr>
          <a:lstStyle/>
          <a:p>
            <a:pPr lvl="0">
              <a:defRPr/>
            </a:pPr>
            <a:r>
              <a:rPr lang="da-DK" altLang="en-US" sz="1000" dirty="0">
                <a:solidFill>
                  <a:prstClr val="white"/>
                </a:solidFill>
                <a:latin typeface="Arial Narrow" panose="020B0606020202030204" pitchFamily="34" charset="0"/>
                <a:cs typeface="Lato"/>
              </a:rPr>
              <a:t>Gladstone et al. Stroke. 2015;46:936-941</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9028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82434"/>
            <a:ext cx="6720798"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Suggested Algorithm in Ischemic Stroke or </a:t>
            </a:r>
          </a:p>
          <a:p>
            <a:pPr lvl="0">
              <a:defRPr/>
            </a:pPr>
            <a:r>
              <a:rPr lang="en-US" sz="2800" b="1" dirty="0">
                <a:solidFill>
                  <a:srgbClr val="3A3A3C"/>
                </a:solidFill>
                <a:latin typeface="Arial Narrow" panose="020B0606020202030204" pitchFamily="34" charset="0"/>
                <a:cs typeface="Aharoni" panose="02010803020104030203" pitchFamily="2" charset="-79"/>
              </a:rPr>
              <a:t>TIA Patients with Suspected Paroxysmal AF</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4" name="Picture 23">
            <a:extLst>
              <a:ext uri="{FF2B5EF4-FFF2-40B4-BE49-F238E27FC236}">
                <a16:creationId xmlns:a16="http://schemas.microsoft.com/office/drawing/2014/main" id="{CEE96CAB-7BBE-4D59-AB48-601A933791CC}"/>
              </a:ext>
            </a:extLst>
          </p:cNvPr>
          <p:cNvPicPr>
            <a:picLocks noChangeAspect="1"/>
          </p:cNvPicPr>
          <p:nvPr/>
        </p:nvPicPr>
        <p:blipFill>
          <a:blip r:embed="rId5">
            <a:duotone>
              <a:prstClr val="black"/>
              <a:schemeClr val="accent3">
                <a:tint val="45000"/>
                <a:satMod val="400000"/>
              </a:schemeClr>
            </a:duotone>
          </a:blip>
          <a:stretch>
            <a:fillRect/>
          </a:stretch>
        </p:blipFill>
        <p:spPr>
          <a:xfrm>
            <a:off x="3268854" y="1158717"/>
            <a:ext cx="3029802" cy="731520"/>
          </a:xfrm>
          <a:prstGeom prst="rect">
            <a:avLst/>
          </a:prstGeom>
        </p:spPr>
      </p:pic>
      <p:pic>
        <p:nvPicPr>
          <p:cNvPr id="25" name="Picture 24">
            <a:extLst>
              <a:ext uri="{FF2B5EF4-FFF2-40B4-BE49-F238E27FC236}">
                <a16:creationId xmlns:a16="http://schemas.microsoft.com/office/drawing/2014/main" id="{9E24A2EE-B083-49DF-83A8-8F1556BF274F}"/>
              </a:ext>
            </a:extLst>
          </p:cNvPr>
          <p:cNvPicPr>
            <a:picLocks noChangeAspect="1"/>
          </p:cNvPicPr>
          <p:nvPr/>
        </p:nvPicPr>
        <p:blipFill>
          <a:blip r:embed="rId6">
            <a:duotone>
              <a:prstClr val="black"/>
              <a:schemeClr val="accent3">
                <a:tint val="45000"/>
                <a:satMod val="400000"/>
              </a:schemeClr>
            </a:duotone>
          </a:blip>
          <a:stretch>
            <a:fillRect/>
          </a:stretch>
        </p:blipFill>
        <p:spPr>
          <a:xfrm>
            <a:off x="3145226" y="1750554"/>
            <a:ext cx="3277057" cy="1920240"/>
          </a:xfrm>
          <a:prstGeom prst="rect">
            <a:avLst/>
          </a:prstGeom>
        </p:spPr>
      </p:pic>
      <p:pic>
        <p:nvPicPr>
          <p:cNvPr id="26" name="Picture 25">
            <a:extLst>
              <a:ext uri="{FF2B5EF4-FFF2-40B4-BE49-F238E27FC236}">
                <a16:creationId xmlns:a16="http://schemas.microsoft.com/office/drawing/2014/main" id="{C17A82F3-DDBF-4BDE-AC26-585E2C640DC2}"/>
              </a:ext>
            </a:extLst>
          </p:cNvPr>
          <p:cNvPicPr>
            <a:picLocks noChangeAspect="1"/>
          </p:cNvPicPr>
          <p:nvPr/>
        </p:nvPicPr>
        <p:blipFill>
          <a:blip r:embed="rId7">
            <a:duotone>
              <a:prstClr val="black"/>
              <a:schemeClr val="accent3">
                <a:tint val="45000"/>
                <a:satMod val="400000"/>
              </a:schemeClr>
            </a:duotone>
          </a:blip>
          <a:stretch>
            <a:fillRect/>
          </a:stretch>
        </p:blipFill>
        <p:spPr>
          <a:xfrm>
            <a:off x="897554" y="3537533"/>
            <a:ext cx="7772400" cy="1376176"/>
          </a:xfrm>
          <a:prstGeom prst="rect">
            <a:avLst/>
          </a:prstGeom>
        </p:spPr>
      </p:pic>
      <p:pic>
        <p:nvPicPr>
          <p:cNvPr id="28" name="Picture 27">
            <a:extLst>
              <a:ext uri="{FF2B5EF4-FFF2-40B4-BE49-F238E27FC236}">
                <a16:creationId xmlns:a16="http://schemas.microsoft.com/office/drawing/2014/main" id="{A42AC049-2B52-4531-A874-172641C3658C}"/>
              </a:ext>
            </a:extLst>
          </p:cNvPr>
          <p:cNvPicPr>
            <a:picLocks noChangeAspect="1"/>
          </p:cNvPicPr>
          <p:nvPr/>
        </p:nvPicPr>
        <p:blipFill>
          <a:blip r:embed="rId8">
            <a:duotone>
              <a:prstClr val="black"/>
              <a:schemeClr val="accent3">
                <a:tint val="45000"/>
                <a:satMod val="400000"/>
              </a:schemeClr>
            </a:duotone>
          </a:blip>
          <a:stretch>
            <a:fillRect/>
          </a:stretch>
        </p:blipFill>
        <p:spPr>
          <a:xfrm>
            <a:off x="4783755" y="4799806"/>
            <a:ext cx="3886199" cy="1307804"/>
          </a:xfrm>
          <a:prstGeom prst="rect">
            <a:avLst/>
          </a:prstGeom>
        </p:spPr>
      </p:pic>
      <p:sp>
        <p:nvSpPr>
          <p:cNvPr id="29" name="Rectangle 28">
            <a:extLst>
              <a:ext uri="{FF2B5EF4-FFF2-40B4-BE49-F238E27FC236}">
                <a16:creationId xmlns:a16="http://schemas.microsoft.com/office/drawing/2014/main" id="{F9B1081C-72E5-4A29-9897-CE87C0ADE21B}"/>
              </a:ext>
            </a:extLst>
          </p:cNvPr>
          <p:cNvSpPr/>
          <p:nvPr/>
        </p:nvSpPr>
        <p:spPr>
          <a:xfrm>
            <a:off x="211755" y="5693846"/>
            <a:ext cx="4572000" cy="246221"/>
          </a:xfrm>
          <a:prstGeom prst="rect">
            <a:avLst/>
          </a:prstGeom>
        </p:spPr>
        <p:txBody>
          <a:bodyPr>
            <a:spAutoFit/>
          </a:bodyPr>
          <a:lstStyle/>
          <a:p>
            <a:r>
              <a:rPr lang="en-US" sz="1000" dirty="0">
                <a:latin typeface="Arial Narrow" panose="020B0606020202030204" pitchFamily="34" charset="0"/>
              </a:rPr>
              <a:t>APB =  atrial premature beat.</a:t>
            </a:r>
          </a:p>
        </p:txBody>
      </p:sp>
    </p:spTree>
    <p:extLst>
      <p:ext uri="{BB962C8B-B14F-4D97-AF65-F5344CB8AC3E}">
        <p14:creationId xmlns:p14="http://schemas.microsoft.com/office/powerpoint/2010/main" val="35693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suit and tie&#10;&#10;Description automatically generated">
            <a:extLst>
              <a:ext uri="{FF2B5EF4-FFF2-40B4-BE49-F238E27FC236}">
                <a16:creationId xmlns:a16="http://schemas.microsoft.com/office/drawing/2014/main" id="{953FC8E3-929B-484C-A436-7FB96D18A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2200775" y="-394029"/>
            <a:ext cx="6021926" cy="6863240"/>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751049"/>
            <a:ext cx="9031805" cy="769441"/>
          </a:xfrm>
          <a:prstGeom prst="rect">
            <a:avLst/>
          </a:prstGeom>
        </p:spPr>
        <p:txBody>
          <a:bodyPr wrap="square">
            <a:spAutoFit/>
          </a:bodyPr>
          <a:lstStyle/>
          <a:p>
            <a:pPr lvl="0" algn="ctr">
              <a:defRPr/>
            </a:pPr>
            <a:r>
              <a:rPr lang="en-CA" sz="4400" b="1" dirty="0">
                <a:solidFill>
                  <a:prstClr val="white">
                    <a:lumMod val="95000"/>
                  </a:prstClr>
                </a:solidFill>
                <a:latin typeface="Arial Narrow" panose="020B0606020202030204" pitchFamily="34" charset="0"/>
                <a:cs typeface="Candara"/>
              </a:rPr>
              <a:t>Miguel has paroxysmal AF</a:t>
            </a:r>
            <a:endParaRPr lang="en-CA" sz="44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313822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67851"/>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is Miguel’s risk of another stroke?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2% /year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/year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12% /year</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38851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89609A7E-A76D-4CDE-88B1-9D931A992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04819"/>
            <a:ext cx="7660180"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Gladstone DJ et al. N Engl J Med 2014;370;2467-2477</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51102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7272"/>
            <a:ext cx="6720798" cy="1384995"/>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Incidence of Stroke in Paroxysmal is as High as Sustained AF in Patients Taking OAC or Combined Antiplatelet Therapy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604" y="242060"/>
            <a:ext cx="2339761" cy="1034076"/>
          </a:xfrm>
          <a:prstGeom prst="rect">
            <a:avLst/>
          </a:prstGeom>
        </p:spPr>
      </p:pic>
      <p:sp>
        <p:nvSpPr>
          <p:cNvPr id="17" name="TextBox 16">
            <a:extLst>
              <a:ext uri="{FF2B5EF4-FFF2-40B4-BE49-F238E27FC236}">
                <a16:creationId xmlns:a16="http://schemas.microsoft.com/office/drawing/2014/main" id="{B8B9F8F7-C36E-4DF6-A8DC-D5132A081B38}"/>
              </a:ext>
            </a:extLst>
          </p:cNvPr>
          <p:cNvSpPr txBox="1"/>
          <p:nvPr/>
        </p:nvSpPr>
        <p:spPr>
          <a:xfrm>
            <a:off x="0" y="1766711"/>
            <a:ext cx="9144000" cy="1015663"/>
          </a:xfrm>
          <a:prstGeom prst="rect">
            <a:avLst/>
          </a:prstGeom>
          <a:noFill/>
        </p:spPr>
        <p:txBody>
          <a:bodyPr wrap="square" rtlCol="0">
            <a:spAutoFit/>
          </a:bodyPr>
          <a:lstStyle/>
          <a:p>
            <a:pPr algn="ctr"/>
            <a:r>
              <a:rPr lang="en-CA" sz="2000" b="1" dirty="0">
                <a:latin typeface="Arial Narrow" panose="020B0606020202030204" pitchFamily="34" charset="0"/>
              </a:rPr>
              <a:t>The RR of paroxysmal AF compared to sustained AF was </a:t>
            </a:r>
            <a:br>
              <a:rPr lang="en-CA" sz="2000" b="1" dirty="0">
                <a:latin typeface="Arial Narrow" panose="020B0606020202030204" pitchFamily="34" charset="0"/>
              </a:rPr>
            </a:br>
            <a:r>
              <a:rPr lang="en-CA" sz="2000" b="1" dirty="0">
                <a:latin typeface="Arial Narrow" panose="020B0606020202030204" pitchFamily="34" charset="0"/>
              </a:rPr>
              <a:t>0.94 (95% CI 0.63 to 1.40, p =0.755)</a:t>
            </a:r>
          </a:p>
          <a:p>
            <a:endParaRPr lang="en-CA" sz="2000" b="1" dirty="0">
              <a:latin typeface="Arial Narrow" panose="020B0606020202030204" pitchFamily="34" charset="0"/>
            </a:endParaRPr>
          </a:p>
        </p:txBody>
      </p:sp>
      <p:sp>
        <p:nvSpPr>
          <p:cNvPr id="22" name="Rectangle 21">
            <a:extLst>
              <a:ext uri="{FF2B5EF4-FFF2-40B4-BE49-F238E27FC236}">
                <a16:creationId xmlns:a16="http://schemas.microsoft.com/office/drawing/2014/main" id="{4121F36A-7D83-4093-B9D0-AE877E35B64A}"/>
              </a:ext>
            </a:extLst>
          </p:cNvPr>
          <p:cNvSpPr/>
          <p:nvPr/>
        </p:nvSpPr>
        <p:spPr>
          <a:xfrm>
            <a:off x="146654" y="3605526"/>
            <a:ext cx="2311537" cy="646331"/>
          </a:xfrm>
          <a:prstGeom prst="rect">
            <a:avLst/>
          </a:prstGeom>
        </p:spPr>
        <p:txBody>
          <a:bodyPr wrap="square">
            <a:spAutoFit/>
          </a:bodyPr>
          <a:lstStyle/>
          <a:p>
            <a:pPr algn="ctr"/>
            <a:r>
              <a:rPr lang="en-CA" b="1" dirty="0">
                <a:latin typeface="Arial Narrow" panose="020B0606020202030204" pitchFamily="34" charset="0"/>
              </a:rPr>
              <a:t>Stroke risk same, irrespective of AF type</a:t>
            </a:r>
          </a:p>
        </p:txBody>
      </p:sp>
      <p:sp>
        <p:nvSpPr>
          <p:cNvPr id="24" name="TextBox 23">
            <a:extLst>
              <a:ext uri="{FF2B5EF4-FFF2-40B4-BE49-F238E27FC236}">
                <a16:creationId xmlns:a16="http://schemas.microsoft.com/office/drawing/2014/main" id="{DD3EE493-735F-46DF-A90B-E1E30FAE4459}"/>
              </a:ext>
            </a:extLst>
          </p:cNvPr>
          <p:cNvSpPr txBox="1"/>
          <p:nvPr/>
        </p:nvSpPr>
        <p:spPr>
          <a:xfrm>
            <a:off x="7246007" y="5019466"/>
            <a:ext cx="1587176" cy="646331"/>
          </a:xfrm>
          <a:prstGeom prst="rect">
            <a:avLst/>
          </a:prstGeom>
          <a:noFill/>
        </p:spPr>
        <p:txBody>
          <a:bodyPr wrap="square" rtlCol="0">
            <a:spAutoFit/>
          </a:bodyPr>
          <a:lstStyle/>
          <a:p>
            <a:r>
              <a:rPr lang="en-CA" b="1" dirty="0">
                <a:latin typeface="Arial Narrow" panose="020B0606020202030204" pitchFamily="34" charset="0"/>
              </a:rPr>
              <a:t>N=6706 </a:t>
            </a:r>
          </a:p>
          <a:p>
            <a:r>
              <a:rPr lang="en-CA" b="1" dirty="0">
                <a:latin typeface="Arial Narrow" panose="020B0606020202030204" pitchFamily="34" charset="0"/>
              </a:rPr>
              <a:t>AF patients </a:t>
            </a:r>
          </a:p>
        </p:txBody>
      </p:sp>
      <p:pic>
        <p:nvPicPr>
          <p:cNvPr id="3" name="Picture 2" descr="A close up of a map&#10;&#10;Description automatically generated">
            <a:extLst>
              <a:ext uri="{FF2B5EF4-FFF2-40B4-BE49-F238E27FC236}">
                <a16:creationId xmlns:a16="http://schemas.microsoft.com/office/drawing/2014/main" id="{D468EB9E-9B2A-4A3A-8D48-CDC2E2682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174" y="2466034"/>
            <a:ext cx="4700016" cy="3480816"/>
          </a:xfrm>
          <a:prstGeom prst="rect">
            <a:avLst/>
          </a:prstGeom>
        </p:spPr>
      </p:pic>
    </p:spTree>
    <p:extLst>
      <p:ext uri="{BB962C8B-B14F-4D97-AF65-F5344CB8AC3E}">
        <p14:creationId xmlns:p14="http://schemas.microsoft.com/office/powerpoint/2010/main" val="249372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506078"/>
            <a:ext cx="7660180" cy="246221"/>
          </a:xfrm>
          <a:prstGeom prst="rect">
            <a:avLst/>
          </a:prstGeom>
        </p:spPr>
        <p:txBody>
          <a:bodyPr wrap="square">
            <a:spAutoFit/>
          </a:bodyPr>
          <a:lstStyle/>
          <a:p>
            <a:pPr lvl="0">
              <a:defRPr/>
            </a:pPr>
            <a:r>
              <a:rPr lang="fr-FR" altLang="en-US" sz="1000" dirty="0">
                <a:solidFill>
                  <a:prstClr val="white"/>
                </a:solidFill>
                <a:latin typeface="Arial Narrow" panose="020B0606020202030204" pitchFamily="34" charset="0"/>
                <a:cs typeface="Lato"/>
              </a:rPr>
              <a:t>Gage BF et al. JAMA 2001;285:2864-70</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12742"/>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Calculate Miguel’s Stroke Risk</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graphicFrame>
        <p:nvGraphicFramePr>
          <p:cNvPr id="28" name="Table 27">
            <a:extLst>
              <a:ext uri="{FF2B5EF4-FFF2-40B4-BE49-F238E27FC236}">
                <a16:creationId xmlns:a16="http://schemas.microsoft.com/office/drawing/2014/main" id="{C119B201-18B4-440D-A2C2-0CE8AA769EA7}"/>
              </a:ext>
            </a:extLst>
          </p:cNvPr>
          <p:cNvGraphicFramePr>
            <a:graphicFrameLocks noGrp="1"/>
          </p:cNvGraphicFramePr>
          <p:nvPr>
            <p:extLst>
              <p:ext uri="{D42A27DB-BD31-4B8C-83A1-F6EECF244321}">
                <p14:modId xmlns:p14="http://schemas.microsoft.com/office/powerpoint/2010/main" val="3063061861"/>
              </p:ext>
            </p:extLst>
          </p:nvPr>
        </p:nvGraphicFramePr>
        <p:xfrm>
          <a:off x="3182542" y="2498745"/>
          <a:ext cx="5577840" cy="33223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200400">
                  <a:extLst>
                    <a:ext uri="{9D8B030D-6E8A-4147-A177-3AD203B41FA5}">
                      <a16:colId xmlns:a16="http://schemas.microsoft.com/office/drawing/2014/main" val="3633425361"/>
                    </a:ext>
                  </a:extLst>
                </a:gridCol>
                <a:gridCol w="1188720">
                  <a:extLst>
                    <a:ext uri="{9D8B030D-6E8A-4147-A177-3AD203B41FA5}">
                      <a16:colId xmlns:a16="http://schemas.microsoft.com/office/drawing/2014/main" val="1555552515"/>
                    </a:ext>
                  </a:extLst>
                </a:gridCol>
                <a:gridCol w="1188720">
                  <a:extLst>
                    <a:ext uri="{9D8B030D-6E8A-4147-A177-3AD203B41FA5}">
                      <a16:colId xmlns:a16="http://schemas.microsoft.com/office/drawing/2014/main" val="1163892854"/>
                    </a:ext>
                  </a:extLst>
                </a:gridCol>
              </a:tblGrid>
              <a:tr h="0">
                <a:tc>
                  <a:txBody>
                    <a:bodyPr/>
                    <a:lstStyle/>
                    <a:p>
                      <a:r>
                        <a:rPr lang="en-CA" sz="2800" dirty="0">
                          <a:latin typeface="Arial Narrow" panose="020B0606020202030204" pitchFamily="34" charset="0"/>
                        </a:rPr>
                        <a:t>Risk Factor</a:t>
                      </a:r>
                      <a:endParaRPr lang="en-US" sz="2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p>
                      <a:pPr algn="ctr"/>
                      <a:r>
                        <a:rPr lang="en-CA" sz="2800" dirty="0">
                          <a:latin typeface="Arial Narrow" panose="020B0606020202030204" pitchFamily="34" charset="0"/>
                        </a:rPr>
                        <a:t>Score</a:t>
                      </a:r>
                      <a:endParaRPr lang="en-US" sz="2800"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EA562"/>
                    </a:solidFill>
                  </a:tcPr>
                </a:tc>
                <a:tc>
                  <a:txBody>
                    <a:bodyPr/>
                    <a:lstStyle/>
                    <a:p>
                      <a:pPr algn="ctr"/>
                      <a:r>
                        <a:rPr lang="en-CA" sz="2800" dirty="0">
                          <a:latin typeface="Arial Narrow" panose="020B0606020202030204" pitchFamily="34" charset="0"/>
                        </a:rPr>
                        <a:t>Miguel</a:t>
                      </a:r>
                      <a:endParaRPr lang="en-US" sz="2800"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6969"/>
                    </a:solidFill>
                  </a:tcPr>
                </a:tc>
                <a:extLst>
                  <a:ext uri="{0D108BD9-81ED-4DB2-BD59-A6C34878D82A}">
                    <a16:rowId xmlns:a16="http://schemas.microsoft.com/office/drawing/2014/main" val="4187820109"/>
                  </a:ext>
                </a:extLst>
              </a:tr>
              <a:tr h="0">
                <a:tc>
                  <a:txBody>
                    <a:bodyPr/>
                    <a:lstStyle/>
                    <a:p>
                      <a:r>
                        <a:rPr lang="en-CA" sz="2400" b="1" dirty="0">
                          <a:latin typeface="Arial Narrow" panose="020B0606020202030204" pitchFamily="34" charset="0"/>
                        </a:rPr>
                        <a:t>Congestive Heart Failure</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latin typeface="Arial Narrow" panose="020B0606020202030204" pitchFamily="34" charset="0"/>
                        </a:rPr>
                        <a:t>0</a:t>
                      </a:r>
                      <a:endParaRPr lang="en-US" sz="2400" b="1" dirty="0">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964250"/>
                  </a:ext>
                </a:extLst>
              </a:tr>
              <a:tr h="0">
                <a:tc>
                  <a:txBody>
                    <a:bodyPr/>
                    <a:lstStyle/>
                    <a:p>
                      <a:r>
                        <a:rPr lang="en-CA" sz="2400" b="1" dirty="0">
                          <a:latin typeface="Arial Narrow" panose="020B0606020202030204" pitchFamily="34" charset="0"/>
                        </a:rPr>
                        <a:t>Hypertension (history of)</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4824338"/>
                  </a:ext>
                </a:extLst>
              </a:tr>
              <a:tr h="0">
                <a:tc>
                  <a:txBody>
                    <a:bodyPr/>
                    <a:lstStyle/>
                    <a:p>
                      <a:r>
                        <a:rPr lang="en-CA" sz="2400" b="1" dirty="0">
                          <a:latin typeface="Arial Narrow" panose="020B0606020202030204" pitchFamily="34" charset="0"/>
                        </a:rPr>
                        <a:t>Age ≥ 75</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045217"/>
                  </a:ext>
                </a:extLst>
              </a:tr>
              <a:tr h="0">
                <a:tc>
                  <a:txBody>
                    <a:bodyPr/>
                    <a:lstStyle/>
                    <a:p>
                      <a:r>
                        <a:rPr lang="en-CA" sz="2400" b="1" dirty="0">
                          <a:latin typeface="Arial Narrow" panose="020B0606020202030204" pitchFamily="34" charset="0"/>
                        </a:rPr>
                        <a:t>Diabetes Mellitus</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1</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4097138"/>
                  </a:ext>
                </a:extLst>
              </a:tr>
              <a:tr h="0">
                <a:tc>
                  <a:txBody>
                    <a:bodyPr/>
                    <a:lstStyle/>
                    <a:p>
                      <a:r>
                        <a:rPr lang="en-CA" sz="2400" b="1" dirty="0">
                          <a:latin typeface="Arial Narrow" panose="020B0606020202030204" pitchFamily="34" charset="0"/>
                        </a:rPr>
                        <a:t>Stroke in the past</a:t>
                      </a:r>
                      <a:endParaRPr lang="en-US" sz="2400" b="1"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2</a:t>
                      </a:r>
                      <a:endParaRPr lang="en-US" sz="2400" b="1" dirty="0">
                        <a:latin typeface="Arial Narrow" panose="020B0606020202030204" pitchFamily="3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CA" sz="2400" b="1" dirty="0">
                          <a:solidFill>
                            <a:srgbClr val="FF5353"/>
                          </a:solidFill>
                          <a:latin typeface="Arial Narrow" panose="020B0606020202030204" pitchFamily="34" charset="0"/>
                        </a:rPr>
                        <a:t>2</a:t>
                      </a:r>
                      <a:endParaRPr lang="en-US" sz="2400" b="1" dirty="0">
                        <a:solidFill>
                          <a:srgbClr val="FF5353"/>
                        </a:solidFill>
                        <a:latin typeface="Arial Narrow" panose="020B060602020203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61434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Maximum Score</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6</a:t>
                      </a:r>
                      <a:endParaRPr lang="en-US" dirty="0">
                        <a:latin typeface="Arial Narrow" panose="020B06060202020302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969"/>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5</a:t>
                      </a:r>
                      <a:endParaRPr lang="en-US" dirty="0">
                        <a:latin typeface="Arial Narrow" panose="020B060602020203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969"/>
                    </a:solidFill>
                  </a:tcPr>
                </a:tc>
                <a:extLst>
                  <a:ext uri="{0D108BD9-81ED-4DB2-BD59-A6C34878D82A}">
                    <a16:rowId xmlns:a16="http://schemas.microsoft.com/office/drawing/2014/main" val="1958033962"/>
                  </a:ext>
                </a:extLst>
              </a:tr>
            </a:tbl>
          </a:graphicData>
        </a:graphic>
      </p:graphicFrame>
      <p:sp>
        <p:nvSpPr>
          <p:cNvPr id="29" name="TextBox 28">
            <a:extLst>
              <a:ext uri="{FF2B5EF4-FFF2-40B4-BE49-F238E27FC236}">
                <a16:creationId xmlns:a16="http://schemas.microsoft.com/office/drawing/2014/main" id="{B508C704-0D5A-49CE-854F-64A4D9945930}"/>
              </a:ext>
            </a:extLst>
          </p:cNvPr>
          <p:cNvSpPr txBox="1"/>
          <p:nvPr/>
        </p:nvSpPr>
        <p:spPr>
          <a:xfrm>
            <a:off x="3182541" y="1943953"/>
            <a:ext cx="5577839"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Stroke rate/ 100 patient-years</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30" name="TextBox 29">
            <a:extLst>
              <a:ext uri="{FF2B5EF4-FFF2-40B4-BE49-F238E27FC236}">
                <a16:creationId xmlns:a16="http://schemas.microsoft.com/office/drawing/2014/main" id="{9B07C445-4FDD-45A5-B9FC-2BC2D4BBB04B}"/>
              </a:ext>
            </a:extLst>
          </p:cNvPr>
          <p:cNvSpPr txBox="1"/>
          <p:nvPr/>
        </p:nvSpPr>
        <p:spPr>
          <a:xfrm>
            <a:off x="3182541" y="5831018"/>
            <a:ext cx="5677252" cy="461596"/>
          </a:xfrm>
          <a:prstGeom prst="rect">
            <a:avLst/>
          </a:prstGeom>
          <a:noFill/>
        </p:spPr>
        <p:txBody>
          <a:bodyPr wrap="square" lIns="91352" tIns="45686" rIns="91352" bIns="45686"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CHADS</a:t>
            </a:r>
            <a:r>
              <a:rPr kumimoji="0" lang="en-US" sz="2400" b="1" i="0" u="none" strike="noStrike" kern="1200" cap="none" spc="0" normalizeH="0" baseline="-25000" noProof="0" dirty="0">
                <a:ln>
                  <a:noFill/>
                </a:ln>
                <a:solidFill>
                  <a:prstClr val="black">
                    <a:lumMod val="85000"/>
                    <a:lumOff val="15000"/>
                  </a:prstClr>
                </a:solidFill>
                <a:effectLst/>
                <a:uLnTx/>
                <a:uFillTx/>
                <a:latin typeface="Arial Narrow" panose="020B0606020202030204" pitchFamily="34" charset="0"/>
                <a:ea typeface="+mn-ea"/>
                <a:cs typeface="Lato"/>
              </a:rPr>
              <a:t>2</a:t>
            </a: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31" name="Text Box 10">
            <a:extLst>
              <a:ext uri="{FF2B5EF4-FFF2-40B4-BE49-F238E27FC236}">
                <a16:creationId xmlns:a16="http://schemas.microsoft.com/office/drawing/2014/main" id="{9F9F62AC-D2FB-4D88-94C0-7A875D7858CA}"/>
              </a:ext>
            </a:extLst>
          </p:cNvPr>
          <p:cNvSpPr txBox="1">
            <a:spLocks noChangeArrowheads="1"/>
          </p:cNvSpPr>
          <p:nvPr/>
        </p:nvSpPr>
        <p:spPr bwMode="auto">
          <a:xfrm>
            <a:off x="581155" y="1398235"/>
            <a:ext cx="7882735" cy="461665"/>
          </a:xfrm>
          <a:prstGeom prst="rect">
            <a:avLst/>
          </a:prstGeom>
          <a:noFill/>
          <a:ln w="9525">
            <a:noFill/>
            <a:miter lim="800000"/>
            <a:headEnd/>
            <a:tailEnd/>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52D23"/>
                </a:solidFill>
                <a:effectLst/>
                <a:uLnTx/>
                <a:uFillTx/>
                <a:latin typeface="Arial Narrow" panose="020B0606020202030204" pitchFamily="34" charset="0"/>
                <a:ea typeface="+mn-ea"/>
                <a:cs typeface="+mn-cs"/>
              </a:rPr>
              <a:t>1733 patients from National Registry of Atrial Fibrillation (NRAF)</a:t>
            </a:r>
          </a:p>
        </p:txBody>
      </p:sp>
      <p:sp>
        <p:nvSpPr>
          <p:cNvPr id="32" name="Rectangle 31">
            <a:extLst>
              <a:ext uri="{FF2B5EF4-FFF2-40B4-BE49-F238E27FC236}">
                <a16:creationId xmlns:a16="http://schemas.microsoft.com/office/drawing/2014/main" id="{69B01DB7-F1DA-45DC-B159-E00DB2464A84}"/>
              </a:ext>
            </a:extLst>
          </p:cNvPr>
          <p:cNvSpPr/>
          <p:nvPr/>
        </p:nvSpPr>
        <p:spPr>
          <a:xfrm>
            <a:off x="161925" y="688511"/>
            <a:ext cx="6544628"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Aharoni" panose="02010803020104030203" pitchFamily="2" charset="-79"/>
              </a:rPr>
              <a:t>Miguel’s Stroke Risk = 12.5% / </a:t>
            </a:r>
            <a:r>
              <a:rPr kumimoji="0" lang="en-CA" sz="2800" b="1" i="0" u="none" strike="noStrike" kern="1200" cap="none" spc="0" normalizeH="0" baseline="0" noProof="0" dirty="0" err="1">
                <a:ln>
                  <a:noFill/>
                </a:ln>
                <a:solidFill>
                  <a:srgbClr val="FF5757"/>
                </a:solidFill>
                <a:effectLst/>
                <a:uLnTx/>
                <a:uFillTx/>
                <a:latin typeface="Arial Narrow" panose="020B0606020202030204" pitchFamily="34" charset="0"/>
                <a:ea typeface="+mn-ea"/>
                <a:cs typeface="Aharoni" panose="02010803020104030203" pitchFamily="2" charset="-79"/>
              </a:rPr>
              <a:t>yr</a:t>
            </a:r>
            <a:endParaRPr kumimoji="0" lang="en-CA" sz="20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Aharoni" panose="02010803020104030203" pitchFamily="2" charset="-79"/>
            </a:endParaRPr>
          </a:p>
        </p:txBody>
      </p:sp>
      <p:pic>
        <p:nvPicPr>
          <p:cNvPr id="33" name="Picture 32" descr="A person wearing a suit and tie&#10;&#10;Description automatically generated">
            <a:extLst>
              <a:ext uri="{FF2B5EF4-FFF2-40B4-BE49-F238E27FC236}">
                <a16:creationId xmlns:a16="http://schemas.microsoft.com/office/drawing/2014/main" id="{7CB1ABBB-42B8-465F-BC8B-B25820571B3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1079223" y="1159776"/>
            <a:ext cx="4645112" cy="5294074"/>
          </a:xfrm>
          <a:prstGeom prst="rect">
            <a:avLst/>
          </a:prstGeom>
        </p:spPr>
      </p:pic>
      <p:graphicFrame>
        <p:nvGraphicFramePr>
          <p:cNvPr id="34" name="Chart 33">
            <a:extLst>
              <a:ext uri="{FF2B5EF4-FFF2-40B4-BE49-F238E27FC236}">
                <a16:creationId xmlns:a16="http://schemas.microsoft.com/office/drawing/2014/main" id="{9D05727D-4FA1-4DFA-B53F-F900DA4C6694}"/>
              </a:ext>
            </a:extLst>
          </p:cNvPr>
          <p:cNvGraphicFramePr/>
          <p:nvPr>
            <p:extLst>
              <p:ext uri="{D42A27DB-BD31-4B8C-83A1-F6EECF244321}">
                <p14:modId xmlns:p14="http://schemas.microsoft.com/office/powerpoint/2010/main" val="248445844"/>
              </p:ext>
            </p:extLst>
          </p:nvPr>
        </p:nvGraphicFramePr>
        <p:xfrm>
          <a:off x="3182541" y="2271918"/>
          <a:ext cx="5640237" cy="449097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3349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Graphic spid="3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419411"/>
            <a:ext cx="7660180" cy="461665"/>
          </a:xfrm>
          <a:prstGeom prst="rect">
            <a:avLst/>
          </a:prstGeom>
        </p:spPr>
        <p:txBody>
          <a:bodyPr wrap="square">
            <a:spAutoFit/>
          </a:bodyPr>
          <a:lstStyle/>
          <a:p>
            <a:pPr marL="228600" lvl="0" indent="-228600">
              <a:buFont typeface="+mj-lt"/>
              <a:buAutoNum type="arabicPeriod"/>
              <a:defRPr/>
            </a:pPr>
            <a:r>
              <a:rPr lang="en-CA" altLang="en-US" sz="800" dirty="0">
                <a:solidFill>
                  <a:prstClr val="white"/>
                </a:solidFill>
                <a:latin typeface="Arial Narrow" panose="020B0606020202030204" pitchFamily="34" charset="0"/>
                <a:cs typeface="Lato"/>
              </a:rPr>
              <a:t>.Stroke 1997;28:1367-1374           		</a:t>
            </a:r>
          </a:p>
          <a:p>
            <a:pPr marL="228600" lvl="0" indent="-228600">
              <a:buFont typeface="+mj-lt"/>
              <a:buAutoNum type="arabicPeriod"/>
              <a:defRPr/>
            </a:pPr>
            <a:r>
              <a:rPr lang="en-CA" altLang="en-US" sz="800" dirty="0">
                <a:solidFill>
                  <a:prstClr val="white"/>
                </a:solidFill>
                <a:latin typeface="Arial Narrow" panose="020B0606020202030204" pitchFamily="34" charset="0"/>
                <a:cs typeface="Lato"/>
              </a:rPr>
              <a:t> Stroke 2009;40:235-240</a:t>
            </a:r>
          </a:p>
          <a:p>
            <a:pPr marL="228600" lvl="0" indent="-228600">
              <a:buFont typeface="+mj-lt"/>
              <a:buAutoNum type="arabicPeriod"/>
              <a:defRPr/>
            </a:pPr>
            <a:r>
              <a:rPr lang="en-CA" altLang="en-US" sz="800" dirty="0">
                <a:solidFill>
                  <a:prstClr val="white"/>
                </a:solidFill>
                <a:latin typeface="Arial Narrow" panose="020B0606020202030204" pitchFamily="34" charset="0"/>
                <a:cs typeface="Lato"/>
              </a:rPr>
              <a:t> Circulation 2013;128:2325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22540"/>
            <a:ext cx="6720798" cy="1077218"/>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Impact of Cardioembolic Stroke Versus GI Bleeding on Anticoagulant Therapy</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 name="Picture 1">
            <a:extLst>
              <a:ext uri="{FF2B5EF4-FFF2-40B4-BE49-F238E27FC236}">
                <a16:creationId xmlns:a16="http://schemas.microsoft.com/office/drawing/2014/main" id="{FA88C708-6428-41FF-9FFB-7510752AEBF7}"/>
              </a:ext>
            </a:extLst>
          </p:cNvPr>
          <p:cNvPicPr>
            <a:picLocks noChangeAspect="1"/>
          </p:cNvPicPr>
          <p:nvPr/>
        </p:nvPicPr>
        <p:blipFill>
          <a:blip r:embed="rId5"/>
          <a:stretch>
            <a:fillRect/>
          </a:stretch>
        </p:blipFill>
        <p:spPr>
          <a:xfrm>
            <a:off x="1177594" y="1633473"/>
            <a:ext cx="7090263" cy="4334632"/>
          </a:xfrm>
          <a:prstGeom prst="rect">
            <a:avLst/>
          </a:prstGeom>
        </p:spPr>
      </p:pic>
      <p:sp>
        <p:nvSpPr>
          <p:cNvPr id="16" name="Rectangle 15">
            <a:extLst>
              <a:ext uri="{FF2B5EF4-FFF2-40B4-BE49-F238E27FC236}">
                <a16:creationId xmlns:a16="http://schemas.microsoft.com/office/drawing/2014/main" id="{71952D60-228E-4D80-9B1D-6E967444A386}"/>
              </a:ext>
            </a:extLst>
          </p:cNvPr>
          <p:cNvSpPr/>
          <p:nvPr/>
        </p:nvSpPr>
        <p:spPr bwMode="auto">
          <a:xfrm>
            <a:off x="3979147" y="5309245"/>
            <a:ext cx="3651369" cy="287337"/>
          </a:xfrm>
          <a:prstGeom prst="rect">
            <a:avLst/>
          </a:prstGeom>
          <a:noFill/>
          <a:ln w="9525" cap="flat" cmpd="sng" algn="ctr">
            <a:noFill/>
            <a:prstDash val="solid"/>
            <a:round/>
            <a:headEnd type="none" w="med" len="med"/>
            <a:tailEnd type="none" w="med" len="med"/>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CA" sz="1200" b="1" i="0" u="none" strike="noStrike" kern="1200" cap="none" spc="0" normalizeH="0" baseline="0" noProof="0" dirty="0">
                <a:ln>
                  <a:noFill/>
                </a:ln>
                <a:effectLst/>
                <a:uLnTx/>
                <a:uFillTx/>
                <a:latin typeface="Arial Narrow" panose="020B0606020202030204" pitchFamily="34" charset="0"/>
                <a:cs typeface="Arial" panose="020B0604020202020204" pitchFamily="34" charset="0"/>
              </a:rPr>
              <a:t>1;2                                                                             3</a:t>
            </a:r>
          </a:p>
        </p:txBody>
      </p:sp>
    </p:spTree>
    <p:extLst>
      <p:ext uri="{BB962C8B-B14F-4D97-AF65-F5344CB8AC3E}">
        <p14:creationId xmlns:p14="http://schemas.microsoft.com/office/powerpoint/2010/main" val="4039841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is your next step in Miguel’s management?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2000"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ASA 81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(target INR 2-3)</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5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2.5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Dabigatran 110 mg po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20 mg po od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po od</a:t>
            </a:r>
          </a:p>
          <a:p>
            <a:pPr lvl="1" algn="l" defTabSz="914377">
              <a:lnSpc>
                <a:spcPct val="100000"/>
              </a:lnSpc>
              <a:spcBef>
                <a:spcPts val="600"/>
              </a:spcBef>
            </a:pPr>
            <a:endPar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defRPr/>
            </a:pPr>
            <a:endParaRPr lang="en-CA" sz="14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045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6" end="6"/>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1000" fill="hold"/>
                                        <p:tgtEl>
                                          <p:spTgt spid="33">
                                            <p:txEl>
                                              <p:pRg st="8" end="8"/>
                                            </p:txEl>
                                          </p:spTgt>
                                        </p:tgtEl>
                                        <p:attrNameLst>
                                          <p:attrName>style.color</p:attrName>
                                        </p:attrNameLst>
                                      </p:cBhvr>
                                      <p:to>
                                        <a:srgbClr val="22E6B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10" end="10"/>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The “CCS Algorithm” (CHADS-65)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2106855"/>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223400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CA" sz="4400" b="1" kern="0" dirty="0">
                <a:solidFill>
                  <a:prstClr val="white"/>
                </a:solidFill>
                <a:latin typeface="Arial Narrow" panose="020B0606020202030204" pitchFamily="34" charset="0"/>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2109515"/>
            <a:ext cx="6993522" cy="1200329"/>
          </a:xfrm>
          <a:prstGeom prst="rect">
            <a:avLst/>
          </a:prstGeom>
          <a:noFill/>
        </p:spPr>
        <p:txBody>
          <a:bodyPr wrap="square" rtlCol="0">
            <a:spAutoFit/>
          </a:bodyPr>
          <a:lstStyle/>
          <a:p>
            <a:r>
              <a:rPr lang="en-US" sz="2400" b="1" dirty="0">
                <a:solidFill>
                  <a:prstClr val="white"/>
                </a:solidFill>
                <a:latin typeface="Arial Narrow" panose="020B0606020202030204" pitchFamily="34" charset="0"/>
              </a:rPr>
              <a:t>Discuss the importance of diagnosing subclinical AF in stroke patients and of anticoagulation strategies to prevent recurring stroke</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075382"/>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157254"/>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34698" y="4013810"/>
            <a:ext cx="7231228" cy="1200329"/>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Identify clinical factors from trials and guidelines that may influence the choice of oral anticoagulant in secondary stroke prevention</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endParaRPr lang="en-CA" dirty="0"/>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6720798" cy="892552"/>
          </a:xfrm>
          <a:prstGeom prst="rect">
            <a:avLst/>
          </a:prstGeom>
          <a:noFill/>
        </p:spPr>
        <p:txBody>
          <a:bodyPr wrap="square">
            <a:spAutoFit/>
          </a:bodyPr>
          <a:lstStyle/>
          <a:p>
            <a:pPr lvl="0">
              <a:defRPr/>
            </a:pPr>
            <a:r>
              <a:rPr lang="en-US" sz="2600" b="1" dirty="0">
                <a:solidFill>
                  <a:srgbClr val="3A3A3C"/>
                </a:solidFill>
                <a:latin typeface="Arial Narrow" panose="020B0606020202030204" pitchFamily="34" charset="0"/>
                <a:cs typeface="Aharoni" panose="02010803020104030203" pitchFamily="2" charset="-79"/>
              </a:rPr>
              <a:t>Antithrombotic Therapy in Perspective Stroke + Systemic Embolism (SE) Risk Reduction Efficacy</a:t>
            </a:r>
          </a:p>
        </p:txBody>
      </p:sp>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5" name="Picture 4">
            <a:extLst>
              <a:ext uri="{FF2B5EF4-FFF2-40B4-BE49-F238E27FC236}">
                <a16:creationId xmlns:a16="http://schemas.microsoft.com/office/drawing/2014/main" id="{CF33E60C-E3D3-432B-B6D1-0942F5E67BA1}"/>
              </a:ext>
            </a:extLst>
          </p:cNvPr>
          <p:cNvPicPr>
            <a:picLocks noChangeAspect="1"/>
          </p:cNvPicPr>
          <p:nvPr/>
        </p:nvPicPr>
        <p:blipFill>
          <a:blip r:embed="rId5"/>
          <a:stretch>
            <a:fillRect/>
          </a:stretch>
        </p:blipFill>
        <p:spPr>
          <a:xfrm>
            <a:off x="226914" y="1489552"/>
            <a:ext cx="8120576" cy="4493141"/>
          </a:xfrm>
          <a:prstGeom prst="rect">
            <a:avLst/>
          </a:prstGeom>
        </p:spPr>
      </p:pic>
      <p:sp>
        <p:nvSpPr>
          <p:cNvPr id="14" name="TextBox 13">
            <a:extLst>
              <a:ext uri="{FF2B5EF4-FFF2-40B4-BE49-F238E27FC236}">
                <a16:creationId xmlns:a16="http://schemas.microsoft.com/office/drawing/2014/main" id="{92E92E3E-13EF-45C5-8D39-B792067224CE}"/>
              </a:ext>
            </a:extLst>
          </p:cNvPr>
          <p:cNvSpPr txBox="1"/>
          <p:nvPr/>
        </p:nvSpPr>
        <p:spPr>
          <a:xfrm>
            <a:off x="1099751" y="5878346"/>
            <a:ext cx="7410746" cy="415498"/>
          </a:xfrm>
          <a:prstGeom prst="rect">
            <a:avLst/>
          </a:prstGeom>
          <a:noFill/>
        </p:spPr>
        <p:txBody>
          <a:bodyPr wrap="square" rtlCol="0">
            <a:spAutoFit/>
          </a:bodyPr>
          <a:lstStyle/>
          <a:p>
            <a:pPr algn="ctr" eaLnBrk="0" fontAlgn="base" hangingPunct="0">
              <a:spcBef>
                <a:spcPct val="0"/>
              </a:spcBef>
              <a:spcAft>
                <a:spcPct val="0"/>
              </a:spcAft>
              <a:buFont typeface="Arial" charset="0"/>
              <a:buChar char="•"/>
            </a:pPr>
            <a:r>
              <a:rPr lang="en-US" sz="1000" b="1" dirty="0">
                <a:latin typeface="Arial Narrow" panose="020B0606020202030204" pitchFamily="34" charset="0"/>
                <a:ea typeface="MS PGothic" pitchFamily="34" charset="-128"/>
                <a:sym typeface="Calibri" charset="0"/>
              </a:rPr>
              <a:t>data for ROCKET AF, RELY, ARISTOTLE and ENGAGE </a:t>
            </a:r>
          </a:p>
          <a:p>
            <a:pPr algn="ctr" eaLnBrk="0" fontAlgn="base" hangingPunct="0">
              <a:spcBef>
                <a:spcPct val="0"/>
              </a:spcBef>
              <a:spcAft>
                <a:spcPct val="0"/>
              </a:spcAft>
              <a:buFont typeface="Arial" charset="0"/>
              <a:buChar char="•"/>
            </a:pPr>
            <a:r>
              <a:rPr lang="en-US" sz="1000" b="1" dirty="0">
                <a:latin typeface="Arial Narrow" panose="020B0606020202030204" pitchFamily="34" charset="0"/>
                <a:ea typeface="MS PGothic" pitchFamily="34" charset="-128"/>
                <a:sym typeface="Calibri" charset="0"/>
              </a:rPr>
              <a:t> is  for RR  Stroke + SE  </a:t>
            </a:r>
          </a:p>
        </p:txBody>
      </p:sp>
      <p:sp>
        <p:nvSpPr>
          <p:cNvPr id="16" name="Date Placeholder 3">
            <a:extLst>
              <a:ext uri="{FF2B5EF4-FFF2-40B4-BE49-F238E27FC236}">
                <a16:creationId xmlns:a16="http://schemas.microsoft.com/office/drawing/2014/main" id="{426B2CD6-3746-431B-9F81-43F8112B49A8}"/>
              </a:ext>
            </a:extLst>
          </p:cNvPr>
          <p:cNvSpPr>
            <a:spLocks noGrp="1"/>
          </p:cNvSpPr>
          <p:nvPr>
            <p:ph type="dt" sz="half" idx="10"/>
          </p:nvPr>
        </p:nvSpPr>
        <p:spPr>
          <a:xfrm>
            <a:off x="102429" y="6279647"/>
            <a:ext cx="5084064" cy="863129"/>
          </a:xfrm>
        </p:spPr>
        <p:txBody>
          <a:bodyPr/>
          <a:lstStyle>
            <a:lvl1pPr>
              <a:defRPr sz="900"/>
            </a:lvl1pPr>
          </a:lstStyle>
          <a:p>
            <a:pPr marL="0" lvl="2" defTabSz="457200">
              <a:lnSpc>
                <a:spcPct val="80000"/>
              </a:lnSpc>
              <a:defRPr/>
            </a:pPr>
            <a:r>
              <a:rPr lang="en-CA" sz="700" dirty="0">
                <a:solidFill>
                  <a:prstClr val="white"/>
                </a:solidFill>
                <a:latin typeface="Arial Narrow" panose="020B0606020202030204" pitchFamily="34" charset="0"/>
                <a:cs typeface="Lato"/>
                <a:sym typeface="Calibri" charset="0"/>
              </a:rPr>
              <a:t>2014 CCS AF Guidelines. Can J </a:t>
            </a:r>
            <a:r>
              <a:rPr lang="en-CA" sz="700" dirty="0" err="1">
                <a:solidFill>
                  <a:prstClr val="white"/>
                </a:solidFill>
                <a:latin typeface="Arial Narrow" panose="020B0606020202030204" pitchFamily="34" charset="0"/>
                <a:cs typeface="Lato"/>
                <a:sym typeface="Calibri" charset="0"/>
              </a:rPr>
              <a:t>Cardiol</a:t>
            </a:r>
            <a:r>
              <a:rPr lang="en-CA" sz="700" dirty="0">
                <a:solidFill>
                  <a:prstClr val="white"/>
                </a:solidFill>
                <a:latin typeface="Arial Narrow" panose="020B0606020202030204" pitchFamily="34" charset="0"/>
                <a:cs typeface="Lato"/>
                <a:sym typeface="Calibri" charset="0"/>
              </a:rPr>
              <a:t>. 2014; 30: 113-1130</a:t>
            </a:r>
          </a:p>
          <a:p>
            <a:pPr marL="0" lvl="2" defTabSz="457200">
              <a:lnSpc>
                <a:spcPct val="80000"/>
              </a:lnSpc>
              <a:defRPr/>
            </a:pPr>
            <a:r>
              <a:rPr lang="en-CA" sz="700" dirty="0">
                <a:solidFill>
                  <a:prstClr val="white"/>
                </a:solidFill>
                <a:latin typeface="Arial Narrow" panose="020B0606020202030204" pitchFamily="34" charset="0"/>
                <a:cs typeface="Lato"/>
                <a:sym typeface="Calibri" charset="0"/>
              </a:rPr>
              <a:t>Granger C, et al. N </a:t>
            </a:r>
            <a:r>
              <a:rPr lang="en-CA" sz="700" dirty="0" err="1">
                <a:solidFill>
                  <a:prstClr val="white"/>
                </a:solidFill>
                <a:latin typeface="Arial Narrow" panose="020B0606020202030204" pitchFamily="34" charset="0"/>
                <a:cs typeface="Lato"/>
                <a:sym typeface="Calibri" charset="0"/>
              </a:rPr>
              <a:t>Eng</a:t>
            </a:r>
            <a:r>
              <a:rPr lang="en-CA" sz="700" dirty="0">
                <a:solidFill>
                  <a:prstClr val="white"/>
                </a:solidFill>
                <a:latin typeface="Arial Narrow" panose="020B0606020202030204" pitchFamily="34" charset="0"/>
                <a:cs typeface="Lato"/>
                <a:sym typeface="Calibri" charset="0"/>
              </a:rPr>
              <a:t> J Med. 2011; 365:981−992.</a:t>
            </a:r>
          </a:p>
          <a:p>
            <a:pPr marL="0" lvl="2" defTabSz="457200">
              <a:lnSpc>
                <a:spcPct val="80000"/>
              </a:lnSpc>
              <a:defRPr/>
            </a:pPr>
            <a:r>
              <a:rPr lang="en-CA" sz="700" dirty="0">
                <a:solidFill>
                  <a:prstClr val="white"/>
                </a:solidFill>
                <a:latin typeface="Arial Narrow" panose="020B0606020202030204" pitchFamily="34" charset="0"/>
                <a:cs typeface="Lato"/>
                <a:sym typeface="Calibri" charset="0"/>
              </a:rPr>
              <a:t>Connolly SJ, et al. N </a:t>
            </a:r>
            <a:r>
              <a:rPr lang="en-CA" sz="700" dirty="0" err="1">
                <a:solidFill>
                  <a:prstClr val="white"/>
                </a:solidFill>
                <a:latin typeface="Arial Narrow" panose="020B0606020202030204" pitchFamily="34" charset="0"/>
                <a:cs typeface="Lato"/>
                <a:sym typeface="Calibri" charset="0"/>
              </a:rPr>
              <a:t>Engl</a:t>
            </a:r>
            <a:r>
              <a:rPr lang="en-CA" sz="700" dirty="0">
                <a:solidFill>
                  <a:prstClr val="white"/>
                </a:solidFill>
                <a:latin typeface="Arial Narrow" panose="020B0606020202030204" pitchFamily="34" charset="0"/>
                <a:cs typeface="Lato"/>
                <a:sym typeface="Calibri" charset="0"/>
              </a:rPr>
              <a:t> J Med. 2009; 361:1139−1151. </a:t>
            </a:r>
          </a:p>
          <a:p>
            <a:pPr marL="0" lvl="2" defTabSz="457200">
              <a:lnSpc>
                <a:spcPct val="80000"/>
              </a:lnSpc>
              <a:defRPr/>
            </a:pPr>
            <a:r>
              <a:rPr lang="en-CA" sz="700" dirty="0">
                <a:solidFill>
                  <a:prstClr val="white"/>
                </a:solidFill>
                <a:latin typeface="Arial Narrow" panose="020B0606020202030204" pitchFamily="34" charset="0"/>
                <a:cs typeface="Lato"/>
                <a:sym typeface="Calibri" charset="0"/>
              </a:rPr>
              <a:t>Patel MR, et al. N </a:t>
            </a:r>
            <a:r>
              <a:rPr lang="en-CA" sz="700" dirty="0" err="1">
                <a:solidFill>
                  <a:prstClr val="white"/>
                </a:solidFill>
                <a:latin typeface="Arial Narrow" panose="020B0606020202030204" pitchFamily="34" charset="0"/>
                <a:cs typeface="Lato"/>
                <a:sym typeface="Calibri" charset="0"/>
              </a:rPr>
              <a:t>Engl</a:t>
            </a:r>
            <a:r>
              <a:rPr lang="en-CA" sz="700" dirty="0">
                <a:solidFill>
                  <a:prstClr val="white"/>
                </a:solidFill>
                <a:latin typeface="Arial Narrow" panose="020B0606020202030204" pitchFamily="34" charset="0"/>
                <a:cs typeface="Lato"/>
                <a:sym typeface="Calibri" charset="0"/>
              </a:rPr>
              <a:t> J Med. 2011; 365:883−891.  European Heart Journal 2012; 33: 2163-71.</a:t>
            </a:r>
          </a:p>
          <a:p>
            <a:pPr>
              <a:lnSpc>
                <a:spcPct val="80000"/>
              </a:lnSpc>
              <a:defRPr/>
            </a:pPr>
            <a:endParaRPr lang="da-DK" sz="700" kern="0" dirty="0">
              <a:solidFill>
                <a:prstClr val="white"/>
              </a:solidFill>
              <a:latin typeface="Arial Narrow" panose="020B0606020202030204" pitchFamily="34" charset="0"/>
              <a:ea typeface="Lato" panose="020F0502020204030203" pitchFamily="34" charset="0"/>
              <a:cs typeface="Lato"/>
            </a:endParaRPr>
          </a:p>
        </p:txBody>
      </p:sp>
      <p:sp>
        <p:nvSpPr>
          <p:cNvPr id="18" name="Rectangle 17">
            <a:extLst>
              <a:ext uri="{FF2B5EF4-FFF2-40B4-BE49-F238E27FC236}">
                <a16:creationId xmlns:a16="http://schemas.microsoft.com/office/drawing/2014/main" id="{F64A8328-C201-47A0-BD95-3758EE3DC793}"/>
              </a:ext>
            </a:extLst>
          </p:cNvPr>
          <p:cNvSpPr/>
          <p:nvPr/>
        </p:nvSpPr>
        <p:spPr>
          <a:xfrm>
            <a:off x="4750629" y="6393826"/>
            <a:ext cx="3618088" cy="523220"/>
          </a:xfrm>
          <a:prstGeom prst="rect">
            <a:avLst/>
          </a:prstGeom>
        </p:spPr>
        <p:txBody>
          <a:bodyPr wrap="square">
            <a:spAutoFit/>
          </a:bodyPr>
          <a:lstStyle/>
          <a:p>
            <a:pPr>
              <a:defRPr/>
            </a:pPr>
            <a:r>
              <a:rPr lang="da-DK" sz="700" dirty="0">
                <a:solidFill>
                  <a:prstClr val="white"/>
                </a:solidFill>
                <a:latin typeface="Arial Narrow" panose="020B0606020202030204" pitchFamily="34" charset="0"/>
              </a:rPr>
              <a:t>Lancet 2006;367:1903-1912</a:t>
            </a:r>
          </a:p>
          <a:p>
            <a:pPr>
              <a:defRPr/>
            </a:pPr>
            <a:r>
              <a:rPr lang="da-DK" sz="700" dirty="0">
                <a:solidFill>
                  <a:prstClr val="white"/>
                </a:solidFill>
                <a:latin typeface="Arial Narrow" panose="020B0606020202030204" pitchFamily="34" charset="0"/>
              </a:rPr>
              <a:t>N Engl J Med</a:t>
            </a:r>
            <a:r>
              <a:rPr lang="en-CA" sz="700" dirty="0">
                <a:solidFill>
                  <a:prstClr val="white"/>
                </a:solidFill>
                <a:latin typeface="Arial Narrow" panose="020B0606020202030204" pitchFamily="34" charset="0"/>
              </a:rPr>
              <a:t>Hart RG, Pearce LA, Aguilar MI. </a:t>
            </a:r>
          </a:p>
          <a:p>
            <a:pPr>
              <a:defRPr/>
            </a:pPr>
            <a:r>
              <a:rPr lang="it-IT" sz="700" dirty="0">
                <a:solidFill>
                  <a:prstClr val="white"/>
                </a:solidFill>
                <a:latin typeface="Arial Narrow" panose="020B0606020202030204" pitchFamily="34" charset="0"/>
              </a:rPr>
              <a:t>Giugliano RP, et al. NEJM 2013;369:2093-2104</a:t>
            </a:r>
            <a:endParaRPr lang="en-CA" sz="700" dirty="0">
              <a:solidFill>
                <a:prstClr val="white"/>
              </a:solidFill>
              <a:latin typeface="Arial Narrow" panose="020B0606020202030204" pitchFamily="34" charset="0"/>
            </a:endParaRPr>
          </a:p>
          <a:p>
            <a:pPr>
              <a:defRPr/>
            </a:pPr>
            <a:r>
              <a:rPr lang="en-CA" sz="700" dirty="0">
                <a:solidFill>
                  <a:prstClr val="white"/>
                </a:solidFill>
                <a:latin typeface="Arial Narrow" panose="020B0606020202030204" pitchFamily="34" charset="0"/>
              </a:rPr>
              <a:t>Ann Intern Med 1997;146:857-867.</a:t>
            </a:r>
            <a:r>
              <a:rPr lang="da-DK" sz="700" dirty="0">
                <a:solidFill>
                  <a:prstClr val="white"/>
                </a:solidFill>
                <a:latin typeface="Arial Narrow" panose="020B0606020202030204" pitchFamily="34" charset="0"/>
              </a:rPr>
              <a:t> 2009;360:2066-2078</a:t>
            </a:r>
            <a:endParaRPr lang="en-CA" sz="70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3417894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A46EF65F-7464-4A83-90D4-B03B780715B6}"/>
              </a:ext>
            </a:extLst>
          </p:cNvPr>
          <p:cNvPicPr>
            <a:picLocks noChangeAspect="1"/>
          </p:cNvPicPr>
          <p:nvPr/>
        </p:nvPicPr>
        <p:blipFill>
          <a:blip r:embed="rId5"/>
          <a:stretch>
            <a:fillRect/>
          </a:stretch>
        </p:blipFill>
        <p:spPr>
          <a:xfrm>
            <a:off x="631198" y="1177486"/>
            <a:ext cx="8130364" cy="4645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4725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1072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927"/>
            <a:ext cx="6449891" cy="1077218"/>
          </a:xfrm>
          <a:prstGeom prst="rect">
            <a:avLst/>
          </a:prstGeom>
          <a:noFill/>
        </p:spPr>
        <p:txBody>
          <a:bodyPr wrap="square">
            <a:spAutoFit/>
          </a:bodyPr>
          <a:lstStyle/>
          <a:p>
            <a:pPr lvl="0">
              <a:defRPr/>
            </a:pPr>
            <a:r>
              <a:rPr lang="fr-FR" sz="3200" b="1" dirty="0" err="1">
                <a:solidFill>
                  <a:prstClr val="black">
                    <a:lumMod val="75000"/>
                    <a:lumOff val="25000"/>
                  </a:prstClr>
                </a:solidFill>
                <a:latin typeface="Arial Narrow" panose="020B0606020202030204" pitchFamily="34" charset="0"/>
                <a:cs typeface="Aharoni" panose="02010803020104030203" pitchFamily="2" charset="-79"/>
              </a:rPr>
              <a:t>DOACs</a:t>
            </a:r>
            <a:r>
              <a:rPr lang="fr-FR" sz="3200" b="1" dirty="0">
                <a:solidFill>
                  <a:prstClr val="black">
                    <a:lumMod val="75000"/>
                    <a:lumOff val="25000"/>
                  </a:prstClr>
                </a:solidFill>
                <a:latin typeface="Arial Narrow" panose="020B0606020202030204" pitchFamily="34" charset="0"/>
                <a:cs typeface="Aharoni" panose="02010803020104030203" pitchFamily="2" charset="-79"/>
              </a:rPr>
              <a:t>: </a:t>
            </a:r>
            <a:r>
              <a:rPr lang="fr-FR" sz="3200" b="1" dirty="0" err="1">
                <a:solidFill>
                  <a:prstClr val="black">
                    <a:lumMod val="75000"/>
                    <a:lumOff val="25000"/>
                  </a:prstClr>
                </a:solidFill>
                <a:latin typeface="Arial Narrow" panose="020B0606020202030204" pitchFamily="34" charset="0"/>
                <a:cs typeface="Aharoni" panose="02010803020104030203" pitchFamily="2" charset="-79"/>
              </a:rPr>
              <a:t>Contraindications</a:t>
            </a:r>
            <a:r>
              <a:rPr lang="fr-FR" sz="3200" b="1" dirty="0">
                <a:solidFill>
                  <a:prstClr val="black">
                    <a:lumMod val="75000"/>
                    <a:lumOff val="25000"/>
                  </a:prstClr>
                </a:solidFill>
                <a:latin typeface="Arial Narrow" panose="020B0606020202030204" pitchFamily="34" charset="0"/>
                <a:cs typeface="Aharoni" panose="02010803020104030203" pitchFamily="2" charset="-79"/>
              </a:rPr>
              <a:t> or Discontinuation </a:t>
            </a:r>
            <a:r>
              <a:rPr lang="fr-FR" sz="3200" b="1" dirty="0" err="1">
                <a:solidFill>
                  <a:prstClr val="black">
                    <a:lumMod val="75000"/>
                    <a:lumOff val="25000"/>
                  </a:prstClr>
                </a:solidFill>
                <a:latin typeface="Arial Narrow" panose="020B0606020202030204" pitchFamily="34" charset="0"/>
                <a:cs typeface="Aharoni" panose="02010803020104030203" pitchFamily="2" charset="-79"/>
              </a:rPr>
              <a:t>Criteria</a:t>
            </a:r>
            <a:r>
              <a:rPr lang="fr-FR" sz="3200" b="1" dirty="0">
                <a:solidFill>
                  <a:prstClr val="black">
                    <a:lumMod val="75000"/>
                    <a:lumOff val="25000"/>
                  </a:prstClr>
                </a:solidFill>
                <a:latin typeface="Arial Narrow" panose="020B0606020202030204" pitchFamily="34" charset="0"/>
                <a:cs typeface="Aharoni" panose="02010803020104030203" pitchFamily="2" charset="-79"/>
              </a:rPr>
              <a:t>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549" y="144016"/>
            <a:ext cx="1879528" cy="830672"/>
          </a:xfrm>
          <a:prstGeom prst="rect">
            <a:avLst/>
          </a:prstGeom>
        </p:spPr>
      </p:pic>
      <p:pic>
        <p:nvPicPr>
          <p:cNvPr id="5" name="Picture 4">
            <a:extLst>
              <a:ext uri="{FF2B5EF4-FFF2-40B4-BE49-F238E27FC236}">
                <a16:creationId xmlns:a16="http://schemas.microsoft.com/office/drawing/2014/main" id="{D36347F1-D592-4CBC-B889-1ABB53F08CF4}"/>
              </a:ext>
            </a:extLst>
          </p:cNvPr>
          <p:cNvPicPr>
            <a:picLocks noChangeAspect="1"/>
          </p:cNvPicPr>
          <p:nvPr/>
        </p:nvPicPr>
        <p:blipFill>
          <a:blip r:embed="rId5"/>
          <a:stretch>
            <a:fillRect/>
          </a:stretch>
        </p:blipFill>
        <p:spPr>
          <a:xfrm>
            <a:off x="871694" y="1318112"/>
            <a:ext cx="7400611" cy="4504531"/>
          </a:xfrm>
          <a:prstGeom prst="rect">
            <a:avLst/>
          </a:prstGeom>
          <a:ln>
            <a:noFill/>
          </a:ln>
          <a:effectLst>
            <a:outerShdw blurRad="292100" dist="139700" dir="2700000" algn="tl" rotWithShape="0">
              <a:srgbClr val="333333">
                <a:alpha val="65000"/>
              </a:srgbClr>
            </a:outerShdw>
          </a:effectLst>
        </p:spPr>
      </p:pic>
      <p:sp>
        <p:nvSpPr>
          <p:cNvPr id="14" name="Text Box 3">
            <a:extLst>
              <a:ext uri="{FF2B5EF4-FFF2-40B4-BE49-F238E27FC236}">
                <a16:creationId xmlns:a16="http://schemas.microsoft.com/office/drawing/2014/main" id="{0EDA0360-708C-4F15-9556-1264E7C8146E}"/>
              </a:ext>
            </a:extLst>
          </p:cNvPr>
          <p:cNvSpPr txBox="1">
            <a:spLocks noChangeArrowheads="1"/>
          </p:cNvSpPr>
          <p:nvPr/>
        </p:nvSpPr>
        <p:spPr bwMode="auto">
          <a:xfrm>
            <a:off x="146654" y="6262338"/>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6" name="Espace réservé du contenu 5">
            <a:extLst>
              <a:ext uri="{FF2B5EF4-FFF2-40B4-BE49-F238E27FC236}">
                <a16:creationId xmlns:a16="http://schemas.microsoft.com/office/drawing/2014/main" id="{510A66CF-095F-4C95-843F-B868B6F9A3EC}"/>
              </a:ext>
            </a:extLst>
          </p:cNvPr>
          <p:cNvSpPr txBox="1">
            <a:spLocks/>
          </p:cNvSpPr>
          <p:nvPr/>
        </p:nvSpPr>
        <p:spPr>
          <a:xfrm>
            <a:off x="6081140" y="6357649"/>
            <a:ext cx="3209514" cy="420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defTabSz="179388">
              <a:buNone/>
            </a:pPr>
            <a:r>
              <a:rPr lang="fr-CA" sz="1000" b="1" dirty="0" err="1">
                <a:solidFill>
                  <a:schemeClr val="bg1"/>
                </a:solidFill>
                <a:latin typeface="Arial Narrow" panose="020B0606020202030204" pitchFamily="34" charset="0"/>
              </a:rPr>
              <a:t>CrCl</a:t>
            </a:r>
            <a:r>
              <a:rPr lang="fr-CA" sz="1000" b="1" dirty="0">
                <a:solidFill>
                  <a:schemeClr val="bg1"/>
                </a:solidFill>
                <a:latin typeface="Arial Narrow" panose="020B0606020202030204" pitchFamily="34" charset="0"/>
              </a:rPr>
              <a:t> </a:t>
            </a:r>
            <a:r>
              <a:rPr lang="fr-CA" sz="1000" b="1" dirty="0" err="1">
                <a:solidFill>
                  <a:schemeClr val="bg1"/>
                </a:solidFill>
                <a:latin typeface="Arial Narrow" panose="020B0606020202030204" pitchFamily="34" charset="0"/>
              </a:rPr>
              <a:t>calculated</a:t>
            </a:r>
            <a:r>
              <a:rPr lang="fr-CA" sz="1000" b="1" dirty="0">
                <a:solidFill>
                  <a:schemeClr val="bg1"/>
                </a:solidFill>
                <a:latin typeface="Arial Narrow" panose="020B0606020202030204" pitchFamily="34" charset="0"/>
              </a:rPr>
              <a:t> </a:t>
            </a:r>
            <a:r>
              <a:rPr lang="fr-CA" sz="1000" b="1" dirty="0" err="1">
                <a:solidFill>
                  <a:schemeClr val="bg1"/>
                </a:solidFill>
                <a:latin typeface="Arial Narrow" panose="020B0606020202030204" pitchFamily="34" charset="0"/>
              </a:rPr>
              <a:t>from</a:t>
            </a:r>
            <a:r>
              <a:rPr lang="fr-CA" sz="1000" b="1" dirty="0">
                <a:solidFill>
                  <a:schemeClr val="bg1"/>
                </a:solidFill>
                <a:latin typeface="Arial Narrow" panose="020B0606020202030204" pitchFamily="34" charset="0"/>
              </a:rPr>
              <a:t> </a:t>
            </a:r>
            <a:r>
              <a:rPr lang="fr-CA" sz="1000" b="1" dirty="0" err="1">
                <a:solidFill>
                  <a:schemeClr val="bg1"/>
                </a:solidFill>
                <a:latin typeface="Arial Narrow" panose="020B0606020202030204" pitchFamily="34" charset="0"/>
              </a:rPr>
              <a:t>Cockroft</a:t>
            </a:r>
            <a:r>
              <a:rPr lang="fr-CA" sz="1000" b="1" dirty="0">
                <a:solidFill>
                  <a:schemeClr val="bg1"/>
                </a:solidFill>
                <a:latin typeface="Arial Narrow" panose="020B0606020202030204" pitchFamily="34" charset="0"/>
              </a:rPr>
              <a:t>-Gault</a:t>
            </a:r>
          </a:p>
        </p:txBody>
      </p:sp>
    </p:spTree>
    <p:extLst>
      <p:ext uri="{BB962C8B-B14F-4D97-AF65-F5344CB8AC3E}">
        <p14:creationId xmlns:p14="http://schemas.microsoft.com/office/powerpoint/2010/main" val="503640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suit and tie&#10;&#10;Description automatically generated">
            <a:extLst>
              <a:ext uri="{FF2B5EF4-FFF2-40B4-BE49-F238E27FC236}">
                <a16:creationId xmlns:a16="http://schemas.microsoft.com/office/drawing/2014/main" id="{953FC8E3-929B-484C-A436-7FB96D18A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2200775" y="-394029"/>
            <a:ext cx="6021926" cy="6863240"/>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751049"/>
            <a:ext cx="9031805" cy="769441"/>
          </a:xfrm>
          <a:prstGeom prst="rect">
            <a:avLst/>
          </a:prstGeom>
        </p:spPr>
        <p:txBody>
          <a:bodyPr wrap="square">
            <a:spAutoFit/>
          </a:bodyPr>
          <a:lstStyle/>
          <a:p>
            <a:pPr lvl="0" algn="ctr">
              <a:defRPr/>
            </a:pPr>
            <a:r>
              <a:rPr lang="en-CA" sz="4400" b="1" dirty="0">
                <a:solidFill>
                  <a:prstClr val="white">
                    <a:lumMod val="95000"/>
                  </a:prstClr>
                </a:solidFill>
                <a:latin typeface="Arial Narrow" panose="020B0606020202030204" pitchFamily="34" charset="0"/>
                <a:cs typeface="Candara"/>
              </a:rPr>
              <a:t>You started Miguel on a DOAC</a:t>
            </a:r>
            <a:endParaRPr lang="en-CA" sz="44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211109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86377"/>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are you going to do about his ASA?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90919" y="2890355"/>
            <a:ext cx="8953079" cy="349145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6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t>
            </a: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Stop</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3253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 Indirect Comparisons</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prstClr val="black">
                    <a:lumMod val="75000"/>
                    <a:lumOff val="25000"/>
                  </a:prstClr>
                </a:solidFill>
                <a:latin typeface="Arial Narrow" panose="020B0606020202030204" pitchFamily="34" charset="0"/>
                <a:cs typeface="Aharoni" panose="02010803020104030203" pitchFamily="2" charset="-79"/>
              </a:rPr>
              <a:t>Risk of Major Bleed / </a:t>
            </a:r>
            <a:r>
              <a:rPr lang="en-US" sz="3200" b="1" dirty="0" err="1">
                <a:solidFill>
                  <a:prstClr val="black">
                    <a:lumMod val="75000"/>
                    <a:lumOff val="25000"/>
                  </a:prstClr>
                </a:solidFill>
                <a:latin typeface="Arial Narrow" panose="020B0606020202030204" pitchFamily="34" charset="0"/>
                <a:cs typeface="Aharoni" panose="02010803020104030203" pitchFamily="2" charset="-79"/>
              </a:rPr>
              <a:t>yr</a:t>
            </a:r>
            <a:r>
              <a:rPr lang="en-US" sz="3200" b="1" dirty="0">
                <a:solidFill>
                  <a:prstClr val="black">
                    <a:lumMod val="75000"/>
                    <a:lumOff val="25000"/>
                  </a:prstClr>
                </a:solidFill>
                <a:latin typeface="Arial Narrow" panose="020B0606020202030204" pitchFamily="34" charset="0"/>
                <a:cs typeface="Aharoni" panose="02010803020104030203" pitchFamily="2" charset="-79"/>
              </a:rPr>
              <a:t> (%) w/wo ASA</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8" name="Picture 7">
            <a:extLst>
              <a:ext uri="{FF2B5EF4-FFF2-40B4-BE49-F238E27FC236}">
                <a16:creationId xmlns:a16="http://schemas.microsoft.com/office/drawing/2014/main" id="{4A8120DE-B199-4B5E-93AC-3F6D9FA89A40}"/>
              </a:ext>
            </a:extLst>
          </p:cNvPr>
          <p:cNvPicPr>
            <a:picLocks noChangeAspect="1"/>
          </p:cNvPicPr>
          <p:nvPr/>
        </p:nvPicPr>
        <p:blipFill>
          <a:blip r:embed="rId5"/>
          <a:stretch>
            <a:fillRect/>
          </a:stretch>
        </p:blipFill>
        <p:spPr>
          <a:xfrm>
            <a:off x="915469" y="1527899"/>
            <a:ext cx="7415551" cy="3567600"/>
          </a:xfrm>
          <a:prstGeom prst="rect">
            <a:avLst/>
          </a:prstGeom>
        </p:spPr>
      </p:pic>
      <p:pic>
        <p:nvPicPr>
          <p:cNvPr id="9" name="Picture 8">
            <a:extLst>
              <a:ext uri="{FF2B5EF4-FFF2-40B4-BE49-F238E27FC236}">
                <a16:creationId xmlns:a16="http://schemas.microsoft.com/office/drawing/2014/main" id="{01B83CFA-607D-452D-9875-1BA586F77103}"/>
              </a:ext>
            </a:extLst>
          </p:cNvPr>
          <p:cNvPicPr>
            <a:picLocks noChangeAspect="1"/>
          </p:cNvPicPr>
          <p:nvPr/>
        </p:nvPicPr>
        <p:blipFill>
          <a:blip r:embed="rId6"/>
          <a:stretch>
            <a:fillRect/>
          </a:stretch>
        </p:blipFill>
        <p:spPr>
          <a:xfrm>
            <a:off x="366719" y="5039215"/>
            <a:ext cx="7761327" cy="1222131"/>
          </a:xfrm>
          <a:prstGeom prst="rect">
            <a:avLst/>
          </a:prstGeom>
        </p:spPr>
      </p:pic>
      <p:pic>
        <p:nvPicPr>
          <p:cNvPr id="10" name="Picture 9">
            <a:extLst>
              <a:ext uri="{FF2B5EF4-FFF2-40B4-BE49-F238E27FC236}">
                <a16:creationId xmlns:a16="http://schemas.microsoft.com/office/drawing/2014/main" id="{F5AFE624-6593-427A-83A7-A798AD49CC84}"/>
              </a:ext>
            </a:extLst>
          </p:cNvPr>
          <p:cNvPicPr>
            <a:picLocks noChangeAspect="1"/>
          </p:cNvPicPr>
          <p:nvPr/>
        </p:nvPicPr>
        <p:blipFill>
          <a:blip r:embed="rId7"/>
          <a:stretch>
            <a:fillRect/>
          </a:stretch>
        </p:blipFill>
        <p:spPr>
          <a:xfrm>
            <a:off x="915468" y="1527899"/>
            <a:ext cx="7415551" cy="3567600"/>
          </a:xfrm>
          <a:prstGeom prst="rect">
            <a:avLst/>
          </a:prstGeom>
        </p:spPr>
      </p:pic>
      <p:sp>
        <p:nvSpPr>
          <p:cNvPr id="70" name="TextBox 69">
            <a:extLst>
              <a:ext uri="{FF2B5EF4-FFF2-40B4-BE49-F238E27FC236}">
                <a16:creationId xmlns:a16="http://schemas.microsoft.com/office/drawing/2014/main" id="{00A54E9A-813F-4771-96F2-E1E8F28F7F0F}"/>
              </a:ext>
            </a:extLst>
          </p:cNvPr>
          <p:cNvSpPr txBox="1"/>
          <p:nvPr/>
        </p:nvSpPr>
        <p:spPr>
          <a:xfrm>
            <a:off x="1450049" y="1287106"/>
            <a:ext cx="6990297" cy="430887"/>
          </a:xfrm>
          <a:prstGeom prst="rect">
            <a:avLst/>
          </a:prstGeom>
          <a:noFill/>
        </p:spPr>
        <p:txBody>
          <a:bodyPr wrap="square" rtlCol="0">
            <a:spAutoFit/>
          </a:bodyPr>
          <a:lstStyle/>
          <a:p>
            <a:pPr algn="ctr"/>
            <a:r>
              <a:rPr lang="en-US" sz="2000" b="1" dirty="0">
                <a:solidFill>
                  <a:srgbClr val="052D23"/>
                </a:solidFill>
                <a:latin typeface="Arial Narrow" panose="020B0606020202030204" pitchFamily="34" charset="0"/>
              </a:rPr>
              <a:t>Addition of ASA increased major bleeding risk by </a:t>
            </a:r>
            <a:r>
              <a:rPr lang="en-US" sz="2200" b="1" dirty="0">
                <a:solidFill>
                  <a:srgbClr val="13A985"/>
                </a:solidFill>
                <a:latin typeface="Arial Narrow" panose="020B0606020202030204" pitchFamily="34" charset="0"/>
              </a:rPr>
              <a:t>1.5-2.0</a:t>
            </a:r>
            <a:r>
              <a:rPr lang="en-US" sz="2200" b="1" dirty="0">
                <a:solidFill>
                  <a:srgbClr val="5BCCDF"/>
                </a:solidFill>
                <a:latin typeface="Arial Narrow" panose="020B0606020202030204" pitchFamily="34" charset="0"/>
              </a:rPr>
              <a:t> </a:t>
            </a:r>
            <a:r>
              <a:rPr lang="en-US" sz="2200" b="1" dirty="0">
                <a:solidFill>
                  <a:srgbClr val="052D23"/>
                </a:solidFill>
                <a:latin typeface="Arial Narrow" panose="020B0606020202030204" pitchFamily="34" charset="0"/>
              </a:rPr>
              <a:t>x</a:t>
            </a:r>
          </a:p>
        </p:txBody>
      </p:sp>
      <p:sp>
        <p:nvSpPr>
          <p:cNvPr id="71" name="Text Box 3">
            <a:extLst>
              <a:ext uri="{FF2B5EF4-FFF2-40B4-BE49-F238E27FC236}">
                <a16:creationId xmlns:a16="http://schemas.microsoft.com/office/drawing/2014/main" id="{FB330457-15B9-4DC1-9B75-20C475EF3D19}"/>
              </a:ext>
            </a:extLst>
          </p:cNvPr>
          <p:cNvSpPr txBox="1">
            <a:spLocks noChangeArrowheads="1"/>
          </p:cNvSpPr>
          <p:nvPr/>
        </p:nvSpPr>
        <p:spPr bwMode="auto">
          <a:xfrm>
            <a:off x="182866" y="6433224"/>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Giuliano RP, et al. </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6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6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2" name="TextBox 71">
            <a:extLst>
              <a:ext uri="{FF2B5EF4-FFF2-40B4-BE49-F238E27FC236}">
                <a16:creationId xmlns:a16="http://schemas.microsoft.com/office/drawing/2014/main" id="{66FFEA5A-DA3C-4D78-A218-63EEBB111971}"/>
              </a:ext>
            </a:extLst>
          </p:cNvPr>
          <p:cNvSpPr txBox="1"/>
          <p:nvPr/>
        </p:nvSpPr>
        <p:spPr>
          <a:xfrm>
            <a:off x="6581451" y="6498133"/>
            <a:ext cx="1265090" cy="253916"/>
          </a:xfrm>
          <a:prstGeom prst="rect">
            <a:avLst/>
          </a:prstGeom>
          <a:noFill/>
        </p:spPr>
        <p:txBody>
          <a:bodyPr wrap="none" rtlCol="0">
            <a:spAutoFit/>
          </a:bodyPr>
          <a:lstStyle/>
          <a:p>
            <a:pPr defTabSz="914400"/>
            <a:r>
              <a:rPr lang="en-CA" altLang="en-US" sz="1050" b="1" dirty="0">
                <a:solidFill>
                  <a:schemeClr val="bg1"/>
                </a:solidFill>
                <a:latin typeface="Arial Narrow" panose="020B0606020202030204" pitchFamily="34" charset="0"/>
                <a:cs typeface="Lato"/>
              </a:rPr>
              <a:t>P value not available</a:t>
            </a:r>
          </a:p>
        </p:txBody>
      </p:sp>
    </p:spTree>
    <p:extLst>
      <p:ext uri="{BB962C8B-B14F-4D97-AF65-F5344CB8AC3E}">
        <p14:creationId xmlns:p14="http://schemas.microsoft.com/office/powerpoint/2010/main" val="11757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The “CCS Algorithm” (CHADS-65)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372855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31128"/>
            <a:ext cx="7816751" cy="4939814"/>
          </a:xfrm>
          <a:prstGeom prst="rect">
            <a:avLst/>
          </a:prstGeom>
          <a:noFill/>
        </p:spPr>
        <p:txBody>
          <a:bodyPr wrap="square" rtlCol="0">
            <a:spAutoFit/>
          </a:bodyPr>
          <a:lstStyle/>
          <a:p>
            <a:pPr marL="285750" lvl="0" indent="-285750" defTabSz="914400">
              <a:buClr>
                <a:srgbClr val="62C3A8"/>
              </a:buClr>
              <a:buFont typeface="Wingdings" panose="05000000000000000000" pitchFamily="2" charset="2"/>
              <a:buChar char="§"/>
              <a:defRPr/>
            </a:pPr>
            <a:r>
              <a:rPr lang="en-US" sz="2100" b="1" dirty="0">
                <a:solidFill>
                  <a:prstClr val="black"/>
                </a:solidFill>
                <a:latin typeface="Arial Narrow" panose="020B0606020202030204" pitchFamily="34" charset="0"/>
              </a:rPr>
              <a:t>Risk of recurrent stroke is high and can be estimated with the CHADS2 score</a:t>
            </a:r>
          </a:p>
          <a:p>
            <a:pPr marL="285750" lvl="0" indent="-285750" defTabSz="914400">
              <a:buClr>
                <a:srgbClr val="62C3A8"/>
              </a:buClr>
              <a:buFont typeface="Wingdings" panose="05000000000000000000" pitchFamily="2" charset="2"/>
              <a:buChar char="§"/>
              <a:defRPr/>
            </a:pPr>
            <a:endParaRPr lang="en-US" sz="21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100" b="1" dirty="0">
                <a:solidFill>
                  <a:prstClr val="black"/>
                </a:solidFill>
                <a:latin typeface="Arial Narrow" panose="020B0606020202030204" pitchFamily="34" charset="0"/>
              </a:rPr>
              <a:t>AF is a common cause of stroke, irrespective of AF type, as well as a common cause of idiopathic or cryptogenic stroke</a:t>
            </a:r>
          </a:p>
          <a:p>
            <a:pPr marL="285750" lvl="0" indent="-285750" defTabSz="914400">
              <a:buClr>
                <a:srgbClr val="62C3A8"/>
              </a:buClr>
              <a:buFont typeface="Wingdings" panose="05000000000000000000" pitchFamily="2" charset="2"/>
              <a:buChar char="§"/>
              <a:defRPr/>
            </a:pPr>
            <a:endParaRPr lang="en-US" sz="21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100" b="1" dirty="0">
                <a:solidFill>
                  <a:prstClr val="black"/>
                </a:solidFill>
                <a:latin typeface="Arial Narrow" panose="020B0606020202030204" pitchFamily="34" charset="0"/>
              </a:rPr>
              <a:t>Subclinical paroxysmal AF (SCAF) can be overlooked if the investigation is not of sufficient duration to rule it out </a:t>
            </a:r>
          </a:p>
          <a:p>
            <a:pPr marL="285750" lvl="0" indent="-285750" defTabSz="914400">
              <a:buClr>
                <a:srgbClr val="62C3A8"/>
              </a:buClr>
              <a:buFont typeface="Wingdings" panose="05000000000000000000" pitchFamily="2" charset="2"/>
              <a:buChar char="§"/>
              <a:defRPr/>
            </a:pPr>
            <a:endParaRPr lang="en-US" sz="21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100" b="1" dirty="0">
                <a:solidFill>
                  <a:prstClr val="black"/>
                </a:solidFill>
                <a:latin typeface="Arial Narrow" panose="020B0606020202030204" pitchFamily="34" charset="0"/>
              </a:rPr>
              <a:t>Anticoagulation therapy with a DOAC is recommended for stroke prevention and preferred over warfarin in the vast majority of AF patients</a:t>
            </a:r>
          </a:p>
          <a:p>
            <a:pPr marL="285750" lvl="0" indent="-285750" defTabSz="914400">
              <a:buClr>
                <a:srgbClr val="62C3A8"/>
              </a:buClr>
              <a:buFont typeface="Wingdings" panose="05000000000000000000" pitchFamily="2" charset="2"/>
              <a:buChar char="§"/>
              <a:defRPr/>
            </a:pPr>
            <a:endParaRPr lang="en-US" sz="2100" b="1" dirty="0">
              <a:solidFill>
                <a:prstClr val="black"/>
              </a:solidFill>
              <a:latin typeface="Arial Narrow" panose="020B0606020202030204" pitchFamily="34" charset="0"/>
            </a:endParaRPr>
          </a:p>
          <a:p>
            <a:pPr marL="285750" lvl="0" indent="-285750" defTabSz="914400">
              <a:buClr>
                <a:srgbClr val="62C3A8"/>
              </a:buClr>
              <a:buFont typeface="Wingdings" panose="05000000000000000000" pitchFamily="2" charset="2"/>
              <a:buChar char="§"/>
              <a:defRPr/>
            </a:pPr>
            <a:r>
              <a:rPr lang="en-US" sz="2100" b="1" dirty="0">
                <a:solidFill>
                  <a:prstClr val="black"/>
                </a:solidFill>
                <a:latin typeface="Arial Narrow" panose="020B0606020202030204" pitchFamily="34" charset="0"/>
              </a:rPr>
              <a:t>A previous stroke is a risk factor for future </a:t>
            </a:r>
            <a:r>
              <a:rPr lang="en-CA" sz="2100" b="1" dirty="0">
                <a:solidFill>
                  <a:prstClr val="black">
                    <a:lumMod val="85000"/>
                    <a:lumOff val="15000"/>
                  </a:prstClr>
                </a:solidFill>
                <a:latin typeface="Arial Narrow" panose="020B0606020202030204" pitchFamily="34" charset="0"/>
                <a:cs typeface="Candara"/>
              </a:rPr>
              <a:t>stroke in patients with AF, accounting for 2 points in the CHADS</a:t>
            </a:r>
            <a:r>
              <a:rPr lang="en-CA" sz="2100" b="1" baseline="-25000" dirty="0">
                <a:solidFill>
                  <a:prstClr val="black">
                    <a:lumMod val="85000"/>
                    <a:lumOff val="15000"/>
                  </a:prstClr>
                </a:solidFill>
                <a:latin typeface="Arial Narrow" panose="020B0606020202030204" pitchFamily="34" charset="0"/>
                <a:cs typeface="Candara"/>
              </a:rPr>
              <a:t>2</a:t>
            </a:r>
            <a:r>
              <a:rPr lang="en-CA" sz="2100" b="1" dirty="0">
                <a:solidFill>
                  <a:prstClr val="black">
                    <a:lumMod val="85000"/>
                    <a:lumOff val="15000"/>
                  </a:prstClr>
                </a:solidFill>
                <a:latin typeface="Arial Narrow" panose="020B0606020202030204" pitchFamily="34" charset="0"/>
                <a:cs typeface="Candara"/>
              </a:rPr>
              <a:t> index. </a:t>
            </a:r>
            <a:endParaRPr lang="en-US" sz="21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1FDFA"/>
            </a:gs>
            <a:gs pos="35000">
              <a:srgbClr val="C0F8EB"/>
            </a:gs>
            <a:gs pos="100000">
              <a:srgbClr val="22E6B7"/>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pic>
        <p:nvPicPr>
          <p:cNvPr id="4" name="Picture 3" descr="A close up of a sign&#10;&#10;Description automatically generated">
            <a:extLst>
              <a:ext uri="{FF2B5EF4-FFF2-40B4-BE49-F238E27FC236}">
                <a16:creationId xmlns:a16="http://schemas.microsoft.com/office/drawing/2014/main" id="{CE84F886-3351-4638-A7FE-3AC10DFE71E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17623" y="5544019"/>
            <a:ext cx="2051727" cy="906777"/>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3</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744637" cy="2369880"/>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2400" b="1" dirty="0">
                <a:latin typeface="Arial Narrow" panose="020B0606020202030204" pitchFamily="34" charset="0"/>
              </a:rPr>
              <a:t>Miguel was seen in ER 10 days ago with some slurred speech and right arm weakness (lasted 1 </a:t>
            </a:r>
            <a:r>
              <a:rPr lang="en-US" sz="2400" b="1" dirty="0" err="1">
                <a:latin typeface="Arial Narrow" panose="020B0606020202030204" pitchFamily="34" charset="0"/>
              </a:rPr>
              <a:t>hr</a:t>
            </a:r>
            <a:r>
              <a:rPr lang="en-US" sz="2400" b="1" dirty="0">
                <a:latin typeface="Arial Narrow" panose="020B0606020202030204" pitchFamily="34" charset="0"/>
              </a:rPr>
              <a:t>) </a:t>
            </a:r>
          </a:p>
          <a:p>
            <a:pPr marL="342900" indent="-342900">
              <a:buClr>
                <a:srgbClr val="00BF96"/>
              </a:buClr>
              <a:buFont typeface="Wingdings" panose="05000000000000000000" pitchFamily="2" charset="2"/>
              <a:buChar char="§"/>
            </a:pPr>
            <a:r>
              <a:rPr lang="en-US" sz="2400" b="1" dirty="0">
                <a:latin typeface="Arial Narrow" panose="020B0606020202030204" pitchFamily="34" charset="0"/>
              </a:rPr>
              <a:t>He was then seen at regional Stroke Centre within 24 </a:t>
            </a:r>
            <a:r>
              <a:rPr lang="en-US" sz="2400" b="1" dirty="0" err="1">
                <a:latin typeface="Arial Narrow" panose="020B0606020202030204" pitchFamily="34" charset="0"/>
              </a:rPr>
              <a:t>hrs</a:t>
            </a:r>
            <a:r>
              <a:rPr lang="en-US" sz="2400" b="1" dirty="0">
                <a:latin typeface="Arial Narrow" panose="020B0606020202030204" pitchFamily="34" charset="0"/>
              </a:rPr>
              <a:t> </a:t>
            </a:r>
          </a:p>
          <a:p>
            <a:pPr>
              <a:buClr>
                <a:srgbClr val="00BF96"/>
              </a:buClr>
            </a:pPr>
            <a:endParaRPr lang="en-CA" sz="2800" b="1" dirty="0">
              <a:latin typeface="Arial Narrow" panose="020B0606020202030204" pitchFamily="34" charset="0"/>
            </a:endParaRPr>
          </a:p>
        </p:txBody>
      </p:sp>
      <p:sp>
        <p:nvSpPr>
          <p:cNvPr id="13" name="TextBox 12">
            <a:extLst>
              <a:ext uri="{FF2B5EF4-FFF2-40B4-BE49-F238E27FC236}">
                <a16:creationId xmlns:a16="http://schemas.microsoft.com/office/drawing/2014/main" id="{0D1E6952-F256-42C6-B4C8-F2C7FC85155A}"/>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wearing a suit and tie&#10;&#10;Description automatically generated">
            <a:extLst>
              <a:ext uri="{FF2B5EF4-FFF2-40B4-BE49-F238E27FC236}">
                <a16:creationId xmlns:a16="http://schemas.microsoft.com/office/drawing/2014/main" id="{F329BF53-F1AC-47EE-9508-028A38975C5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sp>
        <p:nvSpPr>
          <p:cNvPr id="18" name="Rectangle 17">
            <a:extLst>
              <a:ext uri="{FF2B5EF4-FFF2-40B4-BE49-F238E27FC236}">
                <a16:creationId xmlns:a16="http://schemas.microsoft.com/office/drawing/2014/main" id="{F2C78E4D-BB4D-4154-8ED5-395FD099EF09}"/>
              </a:ext>
            </a:extLst>
          </p:cNvPr>
          <p:cNvSpPr/>
          <p:nvPr/>
        </p:nvSpPr>
        <p:spPr>
          <a:xfrm>
            <a:off x="3450847" y="3303106"/>
            <a:ext cx="5287915" cy="2677656"/>
          </a:xfrm>
          <a:prstGeom prst="rect">
            <a:avLst/>
          </a:prstGeom>
        </p:spPr>
        <p:txBody>
          <a:bodyPr wrap="square">
            <a:spAutoFit/>
          </a:bodyPr>
          <a:lstStyle/>
          <a:p>
            <a:pPr marL="285750" indent="-285750">
              <a:lnSpc>
                <a:spcPct val="100000"/>
              </a:lnSpc>
              <a:spcBef>
                <a:spcPts val="0"/>
              </a:spcBef>
              <a:buClr>
                <a:srgbClr val="242C49"/>
              </a:buClr>
            </a:pPr>
            <a:r>
              <a:rPr lang="en-CA" sz="2400" b="1" dirty="0">
                <a:latin typeface="Arial Narrow" panose="020B0606020202030204" pitchFamily="34" charset="0"/>
                <a:ea typeface="Lato" panose="020F0502020204030203" pitchFamily="34" charset="0"/>
                <a:cs typeface="Lato" panose="020F0502020204030203" pitchFamily="34" charset="0"/>
              </a:rPr>
              <a:t>Test Results:</a:t>
            </a:r>
          </a:p>
          <a:p>
            <a:pPr marL="285750" indent="-285750">
              <a:lnSpc>
                <a:spcPct val="100000"/>
              </a:lnSpc>
              <a:spcBef>
                <a:spcPts val="0"/>
              </a:spcBef>
              <a:buClr>
                <a:srgbClr val="242C49"/>
              </a:buClr>
            </a:pPr>
            <a:endPar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00BF96"/>
              </a:buClr>
              <a:buFont typeface="Wingdings" panose="05000000000000000000" pitchFamily="2" charset="2"/>
              <a:buChar char="§"/>
            </a:pP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Brain CT: </a:t>
            </a:r>
            <a:r>
              <a:rPr lang="en-CA" sz="2000" b="1" dirty="0">
                <a:solidFill>
                  <a:srgbClr val="0D755A"/>
                </a:solidFill>
                <a:latin typeface="Arial Narrow" panose="020B0606020202030204" pitchFamily="34" charset="0"/>
                <a:ea typeface="Lato" panose="020F0502020204030203" pitchFamily="34" charset="0"/>
                <a:cs typeface="Lato" panose="020F0502020204030203" pitchFamily="34" charset="0"/>
              </a:rPr>
              <a:t>Small-sized infarct of the left frontal lobe, no bleed</a:t>
            </a:r>
          </a:p>
          <a:p>
            <a:pPr marL="742950" lvl="1" indent="-285750">
              <a:buClr>
                <a:srgbClr val="00BF96"/>
              </a:buClr>
              <a:buFont typeface="Wingdings" panose="05000000000000000000" pitchFamily="2" charset="2"/>
              <a:buChar char="§"/>
            </a:pP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CT </a:t>
            </a:r>
            <a:r>
              <a:rPr lang="en-CA" sz="2000" b="1" dirty="0" err="1">
                <a:solidFill>
                  <a:srgbClr val="424242"/>
                </a:solidFill>
                <a:latin typeface="Arial Narrow" panose="020B0606020202030204" pitchFamily="34" charset="0"/>
                <a:ea typeface="Lato" panose="020F0502020204030203" pitchFamily="34" charset="0"/>
                <a:cs typeface="Lato" panose="020F0502020204030203" pitchFamily="34" charset="0"/>
              </a:rPr>
              <a:t>Angio</a:t>
            </a: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 of </a:t>
            </a:r>
            <a:r>
              <a:rPr lang="en-CA" sz="2000" b="1" dirty="0" err="1">
                <a:solidFill>
                  <a:srgbClr val="424242"/>
                </a:solidFill>
                <a:latin typeface="Arial Narrow" panose="020B0606020202030204" pitchFamily="34" charset="0"/>
                <a:ea typeface="Lato" panose="020F0502020204030203" pitchFamily="34" charset="0"/>
                <a:cs typeface="Lato" panose="020F0502020204030203" pitchFamily="34" charset="0"/>
              </a:rPr>
              <a:t>cervicocephalic</a:t>
            </a: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 arteries</a:t>
            </a:r>
            <a:r>
              <a:rPr lang="en-CA" sz="2000" b="1" dirty="0">
                <a:solidFill>
                  <a:srgbClr val="19325C"/>
                </a:solidFill>
                <a:latin typeface="Arial Narrow" panose="020B0606020202030204" pitchFamily="34" charset="0"/>
                <a:ea typeface="Lato" panose="020F0502020204030203" pitchFamily="34" charset="0"/>
                <a:cs typeface="Lato" panose="020F0502020204030203" pitchFamily="34" charset="0"/>
              </a:rPr>
              <a:t>: </a:t>
            </a:r>
            <a:r>
              <a:rPr lang="en-CA" sz="2000" b="1" dirty="0">
                <a:solidFill>
                  <a:srgbClr val="0D755A"/>
                </a:solidFill>
                <a:latin typeface="Arial Narrow" panose="020B0606020202030204" pitchFamily="34" charset="0"/>
                <a:ea typeface="Lato" panose="020F0502020204030203" pitchFamily="34" charset="0"/>
                <a:cs typeface="Lato" panose="020F0502020204030203" pitchFamily="34" charset="0"/>
              </a:rPr>
              <a:t>Left ICA &lt;50% stenosis</a:t>
            </a:r>
            <a:endParaRPr lang="en-CA" sz="2000" b="1" strike="sngStrike" dirty="0">
              <a:solidFill>
                <a:srgbClr val="0D755A"/>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00BF96"/>
              </a:buClr>
              <a:buFont typeface="Wingdings" panose="05000000000000000000" pitchFamily="2" charset="2"/>
              <a:buChar char="§"/>
            </a:pP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Echocardiogram: </a:t>
            </a:r>
            <a:r>
              <a:rPr lang="en-CA" sz="2000" b="1" dirty="0">
                <a:solidFill>
                  <a:srgbClr val="0D755A"/>
                </a:solidFill>
                <a:latin typeface="Arial Narrow" panose="020B0606020202030204" pitchFamily="34" charset="0"/>
                <a:ea typeface="Lato" panose="020F0502020204030203" pitchFamily="34" charset="0"/>
                <a:cs typeface="Lato" panose="020F0502020204030203" pitchFamily="34" charset="0"/>
              </a:rPr>
              <a:t>Mild aortic valve stenosis</a:t>
            </a:r>
            <a:endParaRPr lang="en-CA" sz="2000" b="1" strike="sngStrike" dirty="0">
              <a:solidFill>
                <a:srgbClr val="0D755A"/>
              </a:solidFill>
              <a:latin typeface="Arial Narrow" panose="020B0606020202030204" pitchFamily="34" charset="0"/>
              <a:ea typeface="Lato" panose="020F0502020204030203" pitchFamily="34" charset="0"/>
              <a:cs typeface="Lato" panose="020F0502020204030203" pitchFamily="34" charset="0"/>
            </a:endParaRPr>
          </a:p>
          <a:p>
            <a:pPr marL="742950" lvl="1" indent="-285750">
              <a:buClr>
                <a:srgbClr val="00BF96"/>
              </a:buClr>
              <a:buFont typeface="Wingdings" panose="05000000000000000000" pitchFamily="2" charset="2"/>
              <a:buChar char="§"/>
            </a:pPr>
            <a:r>
              <a:rPr lang="en-CA" sz="2000" b="1" dirty="0">
                <a:solidFill>
                  <a:srgbClr val="424242"/>
                </a:solidFill>
                <a:latin typeface="Arial Narrow" panose="020B0606020202030204" pitchFamily="34" charset="0"/>
                <a:ea typeface="Lato" panose="020F0502020204030203" pitchFamily="34" charset="0"/>
                <a:cs typeface="Lato" panose="020F0502020204030203" pitchFamily="34" charset="0"/>
              </a:rPr>
              <a:t>24-hour Holter: </a:t>
            </a:r>
            <a:r>
              <a:rPr lang="en-CA" sz="2000" b="1" dirty="0">
                <a:solidFill>
                  <a:srgbClr val="0D755A"/>
                </a:solidFill>
                <a:latin typeface="Arial Narrow" panose="020B0606020202030204" pitchFamily="34" charset="0"/>
                <a:ea typeface="Lato" panose="020F0502020204030203" pitchFamily="34" charset="0"/>
                <a:cs typeface="Lato" panose="020F0502020204030203" pitchFamily="34" charset="0"/>
              </a:rPr>
              <a:t>No atrial fibrillation</a:t>
            </a:r>
          </a:p>
        </p:txBody>
      </p:sp>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1072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0927"/>
            <a:ext cx="6449891" cy="1077218"/>
          </a:xfrm>
          <a:prstGeom prst="rect">
            <a:avLst/>
          </a:prstGeom>
          <a:noFill/>
        </p:spPr>
        <p:txBody>
          <a:bodyPr wrap="square">
            <a:spAutoFit/>
          </a:bodyPr>
          <a:lstStyle/>
          <a:p>
            <a:pPr lvl="0">
              <a:defRPr/>
            </a:pPr>
            <a:r>
              <a:rPr lang="fr-FR" sz="3200" b="1" dirty="0">
                <a:solidFill>
                  <a:prstClr val="black">
                    <a:lumMod val="75000"/>
                    <a:lumOff val="25000"/>
                  </a:prstClr>
                </a:solidFill>
                <a:latin typeface="Arial Narrow" panose="020B0606020202030204" pitchFamily="34" charset="0"/>
                <a:cs typeface="Aharoni" panose="02010803020104030203" pitchFamily="2" charset="-79"/>
              </a:rPr>
              <a:t>NAVIGATE ESUS</a:t>
            </a:r>
            <a:br>
              <a:rPr lang="fr-FR" sz="3200" b="1" dirty="0">
                <a:solidFill>
                  <a:prstClr val="black">
                    <a:lumMod val="75000"/>
                    <a:lumOff val="25000"/>
                  </a:prstClr>
                </a:solidFill>
                <a:latin typeface="Arial Narrow" panose="020B0606020202030204" pitchFamily="34" charset="0"/>
                <a:cs typeface="Aharoni" panose="02010803020104030203" pitchFamily="2" charset="-79"/>
              </a:rPr>
            </a:br>
            <a:r>
              <a:rPr lang="fr-FR" sz="3200" b="1" dirty="0" err="1">
                <a:solidFill>
                  <a:prstClr val="black">
                    <a:lumMod val="75000"/>
                    <a:lumOff val="25000"/>
                  </a:prstClr>
                </a:solidFill>
                <a:latin typeface="Arial Narrow" panose="020B0606020202030204" pitchFamily="34" charset="0"/>
                <a:cs typeface="Aharoni" panose="02010803020104030203" pitchFamily="2" charset="-79"/>
              </a:rPr>
              <a:t>Efficacy</a:t>
            </a:r>
            <a:r>
              <a:rPr lang="fr-FR" sz="3200" b="1" dirty="0">
                <a:solidFill>
                  <a:prstClr val="black">
                    <a:lumMod val="75000"/>
                    <a:lumOff val="25000"/>
                  </a:prstClr>
                </a:solidFill>
                <a:latin typeface="Arial Narrow" panose="020B0606020202030204" pitchFamily="34" charset="0"/>
                <a:cs typeface="Aharoni" panose="02010803020104030203" pitchFamily="2" charset="-79"/>
              </a:rPr>
              <a:t> </a:t>
            </a:r>
            <a:r>
              <a:rPr lang="fr-FR" sz="3200" b="1" dirty="0" err="1">
                <a:solidFill>
                  <a:prstClr val="black">
                    <a:lumMod val="75000"/>
                    <a:lumOff val="25000"/>
                  </a:prstClr>
                </a:solidFill>
                <a:latin typeface="Arial Narrow" panose="020B0606020202030204" pitchFamily="34" charset="0"/>
                <a:cs typeface="Aharoni" panose="02010803020104030203" pitchFamily="2" charset="-79"/>
              </a:rPr>
              <a:t>Outcomes</a:t>
            </a:r>
            <a:endParaRPr lang="fr-FR" sz="3200" b="1" dirty="0">
              <a:solidFill>
                <a:prstClr val="black">
                  <a:lumMod val="75000"/>
                  <a:lumOff val="25000"/>
                </a:prstClr>
              </a:solidFill>
              <a:latin typeface="Arial Narrow" panose="020B0606020202030204" pitchFamily="34" charset="0"/>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549" y="144016"/>
            <a:ext cx="1879528" cy="830672"/>
          </a:xfrm>
          <a:prstGeom prst="rect">
            <a:avLst/>
          </a:prstGeom>
        </p:spPr>
      </p:pic>
      <p:sp>
        <p:nvSpPr>
          <p:cNvPr id="14" name="Text Box 3">
            <a:extLst>
              <a:ext uri="{FF2B5EF4-FFF2-40B4-BE49-F238E27FC236}">
                <a16:creationId xmlns:a16="http://schemas.microsoft.com/office/drawing/2014/main" id="{0EDA0360-708C-4F15-9556-1264E7C8146E}"/>
              </a:ext>
            </a:extLst>
          </p:cNvPr>
          <p:cNvSpPr txBox="1">
            <a:spLocks noChangeArrowheads="1"/>
          </p:cNvSpPr>
          <p:nvPr/>
        </p:nvSpPr>
        <p:spPr bwMode="auto">
          <a:xfrm>
            <a:off x="146653" y="6362821"/>
            <a:ext cx="6289315" cy="400110"/>
          </a:xfrm>
          <a:prstGeom prst="rect">
            <a:avLst/>
          </a:prstGeom>
          <a:noFill/>
          <a:ln w="9525">
            <a:noFill/>
            <a:miter lim="800000"/>
            <a:headEnd/>
            <a:tailEnd/>
          </a:ln>
        </p:spPr>
        <p:txBody>
          <a:bodyPr wrap="square">
            <a:spAutoFit/>
          </a:bodyPr>
          <a:lstStyle/>
          <a:p>
            <a:pPr lvl="0">
              <a:defRPr/>
            </a:pPr>
            <a:r>
              <a:rPr lang="en-CA" sz="1000" dirty="0">
                <a:solidFill>
                  <a:prstClr val="white"/>
                </a:solidFill>
                <a:latin typeface="Arial Narrow" panose="020B0606020202030204" pitchFamily="34" charset="0"/>
                <a:cs typeface="Arial"/>
              </a:rPr>
              <a:t>Hart RG et al. Rivaroxaban for Stroke Prevention after Embolic Stroke of Undetermined Source. N </a:t>
            </a:r>
            <a:r>
              <a:rPr lang="en-CA" sz="1000" dirty="0" err="1">
                <a:solidFill>
                  <a:prstClr val="white"/>
                </a:solidFill>
                <a:latin typeface="Arial Narrow" panose="020B0606020202030204" pitchFamily="34" charset="0"/>
                <a:cs typeface="Arial"/>
              </a:rPr>
              <a:t>Engl</a:t>
            </a:r>
            <a:r>
              <a:rPr lang="en-CA" sz="1000" dirty="0">
                <a:solidFill>
                  <a:prstClr val="white"/>
                </a:solidFill>
                <a:latin typeface="Arial Narrow" panose="020B0606020202030204" pitchFamily="34" charset="0"/>
                <a:cs typeface="Arial"/>
              </a:rPr>
              <a:t> J Med 2018; 378:2191-2201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9">
            <a:extLst>
              <a:ext uri="{FF2B5EF4-FFF2-40B4-BE49-F238E27FC236}">
                <a16:creationId xmlns:a16="http://schemas.microsoft.com/office/drawing/2014/main" id="{11617725-9A0A-49CA-B4B4-41C783779E60}"/>
              </a:ext>
            </a:extLst>
          </p:cNvPr>
          <p:cNvPicPr>
            <a:picLocks noChangeAspect="1"/>
          </p:cNvPicPr>
          <p:nvPr/>
        </p:nvPicPr>
        <p:blipFill>
          <a:blip r:embed="rId5"/>
          <a:stretch>
            <a:fillRect/>
          </a:stretch>
        </p:blipFill>
        <p:spPr>
          <a:xfrm>
            <a:off x="51653" y="2455449"/>
            <a:ext cx="4316986" cy="3200400"/>
          </a:xfrm>
          <a:prstGeom prst="rect">
            <a:avLst/>
          </a:prstGeom>
        </p:spPr>
      </p:pic>
      <p:pic>
        <p:nvPicPr>
          <p:cNvPr id="12" name="Picture 11">
            <a:extLst>
              <a:ext uri="{FF2B5EF4-FFF2-40B4-BE49-F238E27FC236}">
                <a16:creationId xmlns:a16="http://schemas.microsoft.com/office/drawing/2014/main" id="{27A7BE96-DF89-4A7A-B89F-2305E6C7F03F}"/>
              </a:ext>
            </a:extLst>
          </p:cNvPr>
          <p:cNvPicPr>
            <a:picLocks noChangeAspect="1"/>
          </p:cNvPicPr>
          <p:nvPr/>
        </p:nvPicPr>
        <p:blipFill>
          <a:blip r:embed="rId6"/>
          <a:stretch>
            <a:fillRect/>
          </a:stretch>
        </p:blipFill>
        <p:spPr>
          <a:xfrm>
            <a:off x="4488875" y="2481944"/>
            <a:ext cx="4614353" cy="3200400"/>
          </a:xfrm>
          <a:prstGeom prst="rect">
            <a:avLst/>
          </a:prstGeom>
        </p:spPr>
      </p:pic>
      <p:sp>
        <p:nvSpPr>
          <p:cNvPr id="17" name="Rectangle 16">
            <a:extLst>
              <a:ext uri="{FF2B5EF4-FFF2-40B4-BE49-F238E27FC236}">
                <a16:creationId xmlns:a16="http://schemas.microsoft.com/office/drawing/2014/main" id="{34601973-6785-4C7C-A420-0853D7E12B5B}"/>
              </a:ext>
            </a:extLst>
          </p:cNvPr>
          <p:cNvSpPr/>
          <p:nvPr/>
        </p:nvSpPr>
        <p:spPr>
          <a:xfrm>
            <a:off x="338449" y="1476077"/>
            <a:ext cx="4150426"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Kaplan–Meier curves for the time to the first event of the primary efficacy outcome, defined as the recurrence of ischemic or hemorrhagic stroke or systemic embolism</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9" name="Rectangle 18">
            <a:extLst>
              <a:ext uri="{FF2B5EF4-FFF2-40B4-BE49-F238E27FC236}">
                <a16:creationId xmlns:a16="http://schemas.microsoft.com/office/drawing/2014/main" id="{AD2B3199-07DC-4C18-9BCE-3D87B92CBE41}"/>
              </a:ext>
            </a:extLst>
          </p:cNvPr>
          <p:cNvSpPr/>
          <p:nvPr/>
        </p:nvSpPr>
        <p:spPr>
          <a:xfrm>
            <a:off x="4877128" y="1500306"/>
            <a:ext cx="4150426"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Kaplan–Meier curves for the time to the first primary safety outcome of major bleeding</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7C6EBA4C-CD7C-47AB-ACC6-8A92FD4073BF}"/>
              </a:ext>
            </a:extLst>
          </p:cNvPr>
          <p:cNvSpPr/>
          <p:nvPr/>
        </p:nvSpPr>
        <p:spPr>
          <a:xfrm>
            <a:off x="1045029" y="5626747"/>
            <a:ext cx="713706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Insets show the same data on an enlarged y axis.</a:t>
            </a:r>
            <a:endParaRPr kumimoji="0" lang="en-US"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3221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960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76432" y="2108752"/>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61925" y="6491009"/>
            <a:ext cx="7660180" cy="246221"/>
          </a:xfrm>
          <a:prstGeom prst="rect">
            <a:avLst/>
          </a:prstGeom>
        </p:spPr>
        <p:txBody>
          <a:bodyPr wrap="square">
            <a:spAutoFit/>
          </a:bodyPr>
          <a:lstStyle/>
          <a:p>
            <a:pPr lvl="0">
              <a:defRPr/>
            </a:pPr>
            <a:r>
              <a:rPr lang="en-CA" sz="1000" dirty="0">
                <a:solidFill>
                  <a:prstClr val="white"/>
                </a:solidFill>
                <a:latin typeface="Arial Narrow" panose="020B0606020202030204" pitchFamily="34" charset="0"/>
                <a:cs typeface="Arial"/>
              </a:rPr>
              <a:t>Results presented at the World Stroke Congress in Montreal – October 2018</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228294"/>
            <a:ext cx="6720798"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RE-SPECT-ESUS</a:t>
            </a:r>
            <a:br>
              <a:rPr lang="en-US" sz="28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(Embolic Stroke of Undetermined Source)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2" name="TextBox 21">
            <a:extLst>
              <a:ext uri="{FF2B5EF4-FFF2-40B4-BE49-F238E27FC236}">
                <a16:creationId xmlns:a16="http://schemas.microsoft.com/office/drawing/2014/main" id="{58D077D4-6B64-4942-B4D0-9282B3D919DB}"/>
              </a:ext>
            </a:extLst>
          </p:cNvPr>
          <p:cNvSpPr txBox="1"/>
          <p:nvPr/>
        </p:nvSpPr>
        <p:spPr>
          <a:xfrm>
            <a:off x="194761" y="2239973"/>
            <a:ext cx="8813997" cy="3416320"/>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N=5390 </a:t>
            </a:r>
          </a:p>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Mean age 64 </a:t>
            </a:r>
            <a:r>
              <a:rPr lang="en-CA" sz="2400" dirty="0" err="1">
                <a:solidFill>
                  <a:prstClr val="black">
                    <a:lumMod val="85000"/>
                    <a:lumOff val="15000"/>
                  </a:prstClr>
                </a:solidFill>
                <a:latin typeface="Arial Narrow" panose="020B0606020202030204" pitchFamily="34" charset="0"/>
                <a:cs typeface="Candara"/>
              </a:rPr>
              <a:t>yrs</a:t>
            </a:r>
            <a:r>
              <a:rPr lang="en-CA" sz="2400" dirty="0">
                <a:solidFill>
                  <a:prstClr val="black">
                    <a:lumMod val="85000"/>
                    <a:lumOff val="15000"/>
                  </a:prstClr>
                </a:solidFill>
                <a:latin typeface="Arial Narrow" panose="020B0606020202030204" pitchFamily="34" charset="0"/>
                <a:cs typeface="Candara"/>
              </a:rPr>
              <a:t> (60% men)</a:t>
            </a:r>
          </a:p>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Median F/U  19 months (event driven)</a:t>
            </a:r>
          </a:p>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Rx: dabigatran 150 mg bid (110 mg bid if &gt;75yo or </a:t>
            </a:r>
            <a:r>
              <a:rPr lang="en-CA" sz="2400" dirty="0" err="1">
                <a:solidFill>
                  <a:prstClr val="black">
                    <a:lumMod val="85000"/>
                    <a:lumOff val="15000"/>
                  </a:prstClr>
                </a:solidFill>
                <a:latin typeface="Arial Narrow" panose="020B0606020202030204" pitchFamily="34" charset="0"/>
                <a:cs typeface="Candara"/>
              </a:rPr>
              <a:t>ClCr</a:t>
            </a:r>
            <a:r>
              <a:rPr lang="en-CA" sz="2400" dirty="0">
                <a:solidFill>
                  <a:prstClr val="black">
                    <a:lumMod val="85000"/>
                    <a:lumOff val="15000"/>
                  </a:prstClr>
                </a:solidFill>
                <a:latin typeface="Arial Narrow" panose="020B0606020202030204" pitchFamily="34" charset="0"/>
                <a:cs typeface="Candara"/>
              </a:rPr>
              <a:t> 30-50 ml/min) vs ASA 100mg daily (75% pts received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150 mg bid)</a:t>
            </a:r>
          </a:p>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efficacy outcome = any stroke (ischemic, hemorrhagic, unknown) : 4.1%/</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4.8%/</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0.85 NS)</a:t>
            </a:r>
          </a:p>
          <a:p>
            <a:pPr marL="285750" lvl="0" indent="-285750" defTabSz="914400">
              <a:buClr>
                <a:srgbClr val="00BF96"/>
              </a:buClr>
              <a:buFont typeface="Wingdings" panose="05000000000000000000" pitchFamily="2" charset="2"/>
              <a:buChar char="§"/>
              <a:defRPr/>
            </a:pPr>
            <a:r>
              <a:rPr lang="en-CA" sz="2400" dirty="0">
                <a:solidFill>
                  <a:prstClr val="black">
                    <a:lumMod val="85000"/>
                    <a:lumOff val="15000"/>
                  </a:prstClr>
                </a:solidFill>
                <a:latin typeface="Arial Narrow" panose="020B0606020202030204" pitchFamily="34" charset="0"/>
                <a:cs typeface="Candara"/>
              </a:rPr>
              <a:t>Primary safety outcome = ISTH major bleed :</a:t>
            </a:r>
            <a:br>
              <a:rPr lang="en-CA" sz="2400" dirty="0">
                <a:solidFill>
                  <a:prstClr val="black">
                    <a:lumMod val="85000"/>
                    <a:lumOff val="15000"/>
                  </a:prstClr>
                </a:solidFill>
                <a:latin typeface="Arial Narrow" panose="020B0606020202030204" pitchFamily="34" charset="0"/>
                <a:cs typeface="Candara"/>
              </a:rPr>
            </a:br>
            <a:r>
              <a:rPr lang="en-CA" sz="2400" dirty="0">
                <a:solidFill>
                  <a:prstClr val="black">
                    <a:lumMod val="85000"/>
                    <a:lumOff val="15000"/>
                  </a:prstClr>
                </a:solidFill>
                <a:latin typeface="Arial Narrow" panose="020B0606020202030204" pitchFamily="34" charset="0"/>
                <a:cs typeface="Candara"/>
              </a:rPr>
              <a:t>1.7%/</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t>
            </a:r>
            <a:r>
              <a:rPr lang="en-CA" sz="2400" dirty="0" err="1">
                <a:solidFill>
                  <a:prstClr val="black">
                    <a:lumMod val="85000"/>
                    <a:lumOff val="15000"/>
                  </a:prstClr>
                </a:solidFill>
                <a:latin typeface="Arial Narrow" panose="020B0606020202030204" pitchFamily="34" charset="0"/>
                <a:cs typeface="Candara"/>
              </a:rPr>
              <a:t>dabi</a:t>
            </a:r>
            <a:r>
              <a:rPr lang="en-CA" sz="2400" dirty="0">
                <a:solidFill>
                  <a:prstClr val="black">
                    <a:lumMod val="85000"/>
                    <a:lumOff val="15000"/>
                  </a:prstClr>
                </a:solidFill>
                <a:latin typeface="Arial Narrow" panose="020B0606020202030204" pitchFamily="34" charset="0"/>
                <a:cs typeface="Candara"/>
              </a:rPr>
              <a:t> and 1.4%/</a:t>
            </a:r>
            <a:r>
              <a:rPr lang="en-CA" sz="2400" dirty="0" err="1">
                <a:solidFill>
                  <a:prstClr val="black">
                    <a:lumMod val="85000"/>
                    <a:lumOff val="15000"/>
                  </a:prstClr>
                </a:solidFill>
                <a:latin typeface="Arial Narrow" panose="020B0606020202030204" pitchFamily="34" charset="0"/>
                <a:cs typeface="Candara"/>
              </a:rPr>
              <a:t>yr</a:t>
            </a:r>
            <a:r>
              <a:rPr lang="en-CA" sz="2400" dirty="0">
                <a:solidFill>
                  <a:prstClr val="black">
                    <a:lumMod val="85000"/>
                    <a:lumOff val="15000"/>
                  </a:prstClr>
                </a:solidFill>
                <a:latin typeface="Arial Narrow" panose="020B0606020202030204" pitchFamily="34" charset="0"/>
                <a:cs typeface="Candara"/>
              </a:rPr>
              <a:t> for ASA (HR 1.19 NS)</a:t>
            </a:r>
          </a:p>
        </p:txBody>
      </p:sp>
    </p:spTree>
    <p:extLst>
      <p:ext uri="{BB962C8B-B14F-4D97-AF65-F5344CB8AC3E}">
        <p14:creationId xmlns:p14="http://schemas.microsoft.com/office/powerpoint/2010/main" val="395575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9609"/>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61925" y="6491009"/>
            <a:ext cx="766018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32836"/>
            <a:ext cx="6720798" cy="1077218"/>
          </a:xfrm>
          <a:prstGeom prst="rect">
            <a:avLst/>
          </a:prstGeom>
          <a:noFill/>
        </p:spPr>
        <p:txBody>
          <a:bodyPr wrap="square">
            <a:spAutoFit/>
          </a:bodyPr>
          <a:lstStyle/>
          <a:p>
            <a:pPr lvl="0">
              <a:defRPr/>
            </a:pPr>
            <a:r>
              <a:rPr lang="en-US" sz="3200" b="1" dirty="0">
                <a:solidFill>
                  <a:srgbClr val="3A3A3C"/>
                </a:solidFill>
                <a:latin typeface="Arial Narrow" panose="020B0606020202030204" pitchFamily="34" charset="0"/>
                <a:cs typeface="Aharoni" panose="02010803020104030203" pitchFamily="2" charset="-79"/>
              </a:rPr>
              <a:t>Frequency and Outcomes of Reduced Dose DOACs: Result From ORBIT-AF II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 name="Picture 1">
            <a:extLst>
              <a:ext uri="{FF2B5EF4-FFF2-40B4-BE49-F238E27FC236}">
                <a16:creationId xmlns:a16="http://schemas.microsoft.com/office/drawing/2014/main" id="{F74FE55B-584E-413D-95C0-98DA379DB8E2}"/>
              </a:ext>
            </a:extLst>
          </p:cNvPr>
          <p:cNvPicPr>
            <a:picLocks noChangeAspect="1"/>
          </p:cNvPicPr>
          <p:nvPr/>
        </p:nvPicPr>
        <p:blipFill>
          <a:blip r:embed="rId5"/>
          <a:stretch>
            <a:fillRect/>
          </a:stretch>
        </p:blipFill>
        <p:spPr>
          <a:xfrm>
            <a:off x="0" y="1344885"/>
            <a:ext cx="9144000" cy="4669167"/>
          </a:xfrm>
          <a:prstGeom prst="rect">
            <a:avLst/>
          </a:prstGeom>
        </p:spPr>
      </p:pic>
      <p:sp>
        <p:nvSpPr>
          <p:cNvPr id="19" name="Rectangle 18">
            <a:extLst>
              <a:ext uri="{FF2B5EF4-FFF2-40B4-BE49-F238E27FC236}">
                <a16:creationId xmlns:a16="http://schemas.microsoft.com/office/drawing/2014/main" id="{2AE8B74E-6540-4357-841D-C996E3A72BF4}"/>
              </a:ext>
            </a:extLst>
          </p:cNvPr>
          <p:cNvSpPr/>
          <p:nvPr/>
        </p:nvSpPr>
        <p:spPr>
          <a:xfrm>
            <a:off x="3372227" y="1484494"/>
            <a:ext cx="182880" cy="182880"/>
          </a:xfrm>
          <a:prstGeom prst="rect">
            <a:avLst/>
          </a:prstGeom>
          <a:solidFill>
            <a:srgbClr val="13A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01C426-EE8D-484F-8059-ACD4FD90187B}"/>
              </a:ext>
            </a:extLst>
          </p:cNvPr>
          <p:cNvSpPr/>
          <p:nvPr/>
        </p:nvSpPr>
        <p:spPr>
          <a:xfrm>
            <a:off x="4724400" y="1476874"/>
            <a:ext cx="182880" cy="182880"/>
          </a:xfrm>
          <a:prstGeom prst="rect">
            <a:avLst/>
          </a:prstGeom>
          <a:solidFill>
            <a:srgbClr val="FEA56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BAC403E-AE88-4EA4-A3F9-E729F8967670}"/>
              </a:ext>
            </a:extLst>
          </p:cNvPr>
          <p:cNvSpPr txBox="1"/>
          <p:nvPr/>
        </p:nvSpPr>
        <p:spPr>
          <a:xfrm>
            <a:off x="3200400" y="1385641"/>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Appropriate </a:t>
            </a:r>
            <a:endParaRPr lang="en-US" sz="1600" b="1" dirty="0">
              <a:latin typeface="Arial Narrow" panose="020B0606020202030204" pitchFamily="34" charset="0"/>
            </a:endParaRPr>
          </a:p>
        </p:txBody>
      </p:sp>
      <p:sp>
        <p:nvSpPr>
          <p:cNvPr id="24" name="TextBox 23">
            <a:extLst>
              <a:ext uri="{FF2B5EF4-FFF2-40B4-BE49-F238E27FC236}">
                <a16:creationId xmlns:a16="http://schemas.microsoft.com/office/drawing/2014/main" id="{89A73C39-1694-4539-9B34-34870D722FD4}"/>
              </a:ext>
            </a:extLst>
          </p:cNvPr>
          <p:cNvSpPr txBox="1"/>
          <p:nvPr/>
        </p:nvSpPr>
        <p:spPr>
          <a:xfrm>
            <a:off x="4607160" y="1401198"/>
            <a:ext cx="1828800" cy="338554"/>
          </a:xfrm>
          <a:prstGeom prst="rect">
            <a:avLst/>
          </a:prstGeom>
          <a:noFill/>
        </p:spPr>
        <p:txBody>
          <a:bodyPr wrap="square" rtlCol="0">
            <a:spAutoFit/>
          </a:bodyPr>
          <a:lstStyle/>
          <a:p>
            <a:pPr algn="ctr"/>
            <a:r>
              <a:rPr lang="en-CA" sz="1600" b="1" dirty="0">
                <a:latin typeface="Arial Narrow" panose="020B0606020202030204" pitchFamily="34" charset="0"/>
              </a:rPr>
              <a:t>Inappropriate </a:t>
            </a:r>
            <a:endParaRPr lang="en-US" sz="1600" b="1" dirty="0">
              <a:latin typeface="Arial Narrow" panose="020B0606020202030204" pitchFamily="34" charset="0"/>
            </a:endParaRPr>
          </a:p>
        </p:txBody>
      </p:sp>
      <p:sp>
        <p:nvSpPr>
          <p:cNvPr id="25" name="TextBox 24">
            <a:extLst>
              <a:ext uri="{FF2B5EF4-FFF2-40B4-BE49-F238E27FC236}">
                <a16:creationId xmlns:a16="http://schemas.microsoft.com/office/drawing/2014/main" id="{9FE03A51-E98F-4A77-A6EE-079D1E78CD35}"/>
              </a:ext>
            </a:extLst>
          </p:cNvPr>
          <p:cNvSpPr txBox="1"/>
          <p:nvPr/>
        </p:nvSpPr>
        <p:spPr>
          <a:xfrm>
            <a:off x="1012920" y="5580723"/>
            <a:ext cx="3817890" cy="338554"/>
          </a:xfrm>
          <a:prstGeom prst="rect">
            <a:avLst/>
          </a:prstGeom>
          <a:noFill/>
        </p:spPr>
        <p:txBody>
          <a:bodyPr wrap="square" rtlCol="0">
            <a:spAutoFit/>
          </a:bodyPr>
          <a:lstStyle/>
          <a:p>
            <a:pPr algn="ctr" defTabSz="514350">
              <a:defRPr/>
            </a:pPr>
            <a:r>
              <a:rPr lang="fr-CA" sz="1600" b="1" dirty="0">
                <a:latin typeface="Arial Narrow" panose="020B0606020202030204" pitchFamily="34" charset="0"/>
              </a:rPr>
              <a:t>Standard Dose</a:t>
            </a:r>
          </a:p>
        </p:txBody>
      </p:sp>
      <p:sp>
        <p:nvSpPr>
          <p:cNvPr id="26" name="TextBox 25">
            <a:extLst>
              <a:ext uri="{FF2B5EF4-FFF2-40B4-BE49-F238E27FC236}">
                <a16:creationId xmlns:a16="http://schemas.microsoft.com/office/drawing/2014/main" id="{B043F622-C130-4742-A4B7-7FF06F427351}"/>
              </a:ext>
            </a:extLst>
          </p:cNvPr>
          <p:cNvSpPr txBox="1"/>
          <p:nvPr/>
        </p:nvSpPr>
        <p:spPr>
          <a:xfrm>
            <a:off x="4830810" y="5580723"/>
            <a:ext cx="3817890" cy="338554"/>
          </a:xfrm>
          <a:prstGeom prst="rect">
            <a:avLst/>
          </a:prstGeom>
          <a:noFill/>
        </p:spPr>
        <p:txBody>
          <a:bodyPr wrap="square" rtlCol="0">
            <a:spAutoFit/>
          </a:bodyPr>
          <a:lstStyle/>
          <a:p>
            <a:pPr algn="ctr" defTabSz="514350">
              <a:defRPr/>
            </a:pPr>
            <a:r>
              <a:rPr lang="fr-CA" sz="1600" b="1" dirty="0" err="1">
                <a:latin typeface="Arial Narrow" panose="020B0606020202030204" pitchFamily="34" charset="0"/>
              </a:rPr>
              <a:t>Reduced</a:t>
            </a:r>
            <a:r>
              <a:rPr lang="fr-CA" sz="1600" b="1" dirty="0">
                <a:latin typeface="Arial Narrow" panose="020B0606020202030204" pitchFamily="34" charset="0"/>
              </a:rPr>
              <a:t> Dose</a:t>
            </a:r>
          </a:p>
        </p:txBody>
      </p:sp>
      <p:sp>
        <p:nvSpPr>
          <p:cNvPr id="28" name="Titre 1">
            <a:extLst>
              <a:ext uri="{FF2B5EF4-FFF2-40B4-BE49-F238E27FC236}">
                <a16:creationId xmlns:a16="http://schemas.microsoft.com/office/drawing/2014/main" id="{60C19C35-93D9-41D8-B2C2-CDB4E9CEAD7B}"/>
              </a:ext>
            </a:extLst>
          </p:cNvPr>
          <p:cNvSpPr txBox="1">
            <a:spLocks/>
          </p:cNvSpPr>
          <p:nvPr/>
        </p:nvSpPr>
        <p:spPr>
          <a:xfrm>
            <a:off x="1101959" y="5841730"/>
            <a:ext cx="7610642" cy="712746"/>
          </a:xfrm>
          <a:prstGeom prst="rect">
            <a:avLst/>
          </a:prstGeom>
          <a:noFill/>
        </p:spPr>
        <p:txBody>
          <a:bodyPr lIns="51435" tIns="25718" rIns="51435" bIns="25718"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fr-CA" sz="1800" b="1" dirty="0" err="1">
                <a:solidFill>
                  <a:prstClr val="black"/>
                </a:solidFill>
                <a:latin typeface="Arial Narrow" panose="020B0606020202030204" pitchFamily="34" charset="0"/>
              </a:rPr>
              <a:t>Underdosing</a:t>
            </a:r>
            <a:r>
              <a:rPr lang="fr-CA" sz="1800" b="1" dirty="0">
                <a:solidFill>
                  <a:prstClr val="black"/>
                </a:solidFill>
                <a:latin typeface="Arial Narrow" panose="020B0606020202030204" pitchFamily="34" charset="0"/>
              </a:rPr>
              <a:t> </a:t>
            </a:r>
            <a:r>
              <a:rPr lang="fr-CA" sz="1800" b="1" dirty="0" err="1">
                <a:solidFill>
                  <a:prstClr val="black"/>
                </a:solidFill>
                <a:latin typeface="Arial Narrow" panose="020B0606020202030204" pitchFamily="34" charset="0"/>
              </a:rPr>
              <a:t>is</a:t>
            </a:r>
            <a:r>
              <a:rPr lang="fr-CA" sz="1800" b="1" dirty="0">
                <a:solidFill>
                  <a:prstClr val="black"/>
                </a:solidFill>
                <a:latin typeface="Arial Narrow" panose="020B0606020202030204" pitchFamily="34" charset="0"/>
              </a:rPr>
              <a:t> </a:t>
            </a:r>
            <a:r>
              <a:rPr lang="fr-CA" sz="1800" b="1" dirty="0" err="1">
                <a:solidFill>
                  <a:prstClr val="black"/>
                </a:solidFill>
                <a:latin typeface="Arial Narrow" panose="020B0606020202030204" pitchFamily="34" charset="0"/>
              </a:rPr>
              <a:t>common</a:t>
            </a:r>
            <a:r>
              <a:rPr lang="fr-CA" sz="1800" b="1" dirty="0">
                <a:latin typeface="Arial Narrow" panose="020B0606020202030204" pitchFamily="34" charset="0"/>
              </a:rPr>
              <a:t>:</a:t>
            </a:r>
            <a:r>
              <a:rPr lang="fr-CA" sz="1800" b="1" dirty="0">
                <a:solidFill>
                  <a:srgbClr val="FEA562"/>
                </a:solidFill>
                <a:latin typeface="Arial Narrow" panose="020B0606020202030204" pitchFamily="34" charset="0"/>
              </a:rPr>
              <a:t> </a:t>
            </a:r>
          </a:p>
          <a:p>
            <a:pPr>
              <a:defRPr/>
            </a:pPr>
            <a:r>
              <a:rPr lang="fr-CA" sz="1600" b="1" dirty="0">
                <a:solidFill>
                  <a:srgbClr val="FEA562"/>
                </a:solidFill>
                <a:latin typeface="Arial Narrow" panose="020B0606020202030204" pitchFamily="34" charset="0"/>
              </a:rPr>
              <a:t>50% </a:t>
            </a:r>
            <a:r>
              <a:rPr lang="fr-CA" sz="1600" b="1" dirty="0">
                <a:solidFill>
                  <a:prstClr val="black"/>
                </a:solidFill>
                <a:latin typeface="Arial Narrow" panose="020B0606020202030204" pitchFamily="34" charset="0"/>
              </a:rPr>
              <a:t>of patients </a:t>
            </a:r>
            <a:r>
              <a:rPr lang="fr-CA" sz="1600" b="1" dirty="0" err="1">
                <a:solidFill>
                  <a:prstClr val="black"/>
                </a:solidFill>
                <a:latin typeface="Arial Narrow" panose="020B0606020202030204" pitchFamily="34" charset="0"/>
              </a:rPr>
              <a:t>treated</a:t>
            </a:r>
            <a:r>
              <a:rPr lang="fr-CA" sz="1600" b="1" dirty="0">
                <a:solidFill>
                  <a:prstClr val="black"/>
                </a:solidFill>
                <a:latin typeface="Arial Narrow" panose="020B0606020202030204" pitchFamily="34" charset="0"/>
              </a:rPr>
              <a:t> </a:t>
            </a:r>
            <a:r>
              <a:rPr lang="fr-CA" sz="1600" b="1" dirty="0" err="1">
                <a:solidFill>
                  <a:prstClr val="black"/>
                </a:solidFill>
                <a:latin typeface="Arial Narrow" panose="020B0606020202030204" pitchFamily="34" charset="0"/>
              </a:rPr>
              <a:t>with</a:t>
            </a:r>
            <a:r>
              <a:rPr lang="fr-CA" sz="1600" b="1" dirty="0">
                <a:solidFill>
                  <a:prstClr val="black"/>
                </a:solidFill>
                <a:latin typeface="Arial Narrow" panose="020B0606020202030204" pitchFamily="34" charset="0"/>
              </a:rPr>
              <a:t> </a:t>
            </a:r>
            <a:r>
              <a:rPr lang="fr-CA" sz="1600" b="1" dirty="0" err="1">
                <a:solidFill>
                  <a:prstClr val="black"/>
                </a:solidFill>
                <a:latin typeface="Arial Narrow" panose="020B0606020202030204" pitchFamily="34" charset="0"/>
              </a:rPr>
              <a:t>low</a:t>
            </a:r>
            <a:r>
              <a:rPr lang="fr-CA" sz="1600" b="1" dirty="0">
                <a:solidFill>
                  <a:prstClr val="black"/>
                </a:solidFill>
                <a:latin typeface="Arial Narrow" panose="020B0606020202030204" pitchFamily="34" charset="0"/>
              </a:rPr>
              <a:t> dose </a:t>
            </a:r>
            <a:r>
              <a:rPr lang="fr-CA" sz="1600" b="1" dirty="0" err="1">
                <a:solidFill>
                  <a:prstClr val="black"/>
                </a:solidFill>
                <a:latin typeface="Arial Narrow" panose="020B0606020202030204" pitchFamily="34" charset="0"/>
              </a:rPr>
              <a:t>DOACs</a:t>
            </a:r>
            <a:r>
              <a:rPr lang="fr-CA" sz="1600" b="1" dirty="0">
                <a:solidFill>
                  <a:prstClr val="black"/>
                </a:solidFill>
                <a:latin typeface="Arial Narrow" panose="020B0606020202030204" pitchFamily="34" charset="0"/>
              </a:rPr>
              <a:t> </a:t>
            </a:r>
            <a:r>
              <a:rPr lang="fr-CA" sz="1600" b="1" dirty="0" err="1">
                <a:solidFill>
                  <a:prstClr val="black"/>
                </a:solidFill>
                <a:latin typeface="Arial Narrow" panose="020B0606020202030204" pitchFamily="34" charset="0"/>
              </a:rPr>
              <a:t>should</a:t>
            </a:r>
            <a:r>
              <a:rPr lang="fr-CA" sz="1600" b="1" dirty="0">
                <a:solidFill>
                  <a:prstClr val="black"/>
                </a:solidFill>
                <a:latin typeface="Arial Narrow" panose="020B0606020202030204" pitchFamily="34" charset="0"/>
              </a:rPr>
              <a:t> </a:t>
            </a:r>
            <a:r>
              <a:rPr lang="fr-CA" sz="1600" b="1" dirty="0" err="1">
                <a:solidFill>
                  <a:prstClr val="black"/>
                </a:solidFill>
                <a:latin typeface="Arial Narrow" panose="020B0606020202030204" pitchFamily="34" charset="0"/>
              </a:rPr>
              <a:t>be</a:t>
            </a:r>
            <a:r>
              <a:rPr lang="fr-CA" sz="1600" b="1" dirty="0">
                <a:solidFill>
                  <a:prstClr val="black"/>
                </a:solidFill>
                <a:latin typeface="Arial Narrow" panose="020B0606020202030204" pitchFamily="34" charset="0"/>
              </a:rPr>
              <a:t> on high dosage</a:t>
            </a:r>
            <a:endParaRPr lang="fr-CA" sz="1600" b="1" u="sng"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31263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96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07716"/>
            <a:ext cx="6720798" cy="1200329"/>
          </a:xfrm>
          <a:prstGeom prst="rect">
            <a:avLst/>
          </a:prstGeom>
          <a:noFill/>
        </p:spPr>
        <p:txBody>
          <a:bodyPr wrap="square">
            <a:spAutoFit/>
          </a:bodyPr>
          <a:lstStyle/>
          <a:p>
            <a:pPr lvl="0">
              <a:defRPr/>
            </a:pPr>
            <a:r>
              <a:rPr lang="en-US" sz="2400" b="1" dirty="0">
                <a:solidFill>
                  <a:srgbClr val="3A3A3C"/>
                </a:solidFill>
                <a:latin typeface="Arial Narrow" panose="020B0606020202030204" pitchFamily="34" charset="0"/>
                <a:cs typeface="Aharoni" panose="02010803020104030203" pitchFamily="2" charset="-79"/>
              </a:rPr>
              <a:t>Expert Opinion Survey Regarding the Clinical Use of a DOAC in Relation to Commonly Encountered Scenarios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6" name="Rectangle 15">
            <a:extLst>
              <a:ext uri="{FF2B5EF4-FFF2-40B4-BE49-F238E27FC236}">
                <a16:creationId xmlns:a16="http://schemas.microsoft.com/office/drawing/2014/main" id="{FC44054F-780F-4BF5-AFC8-12E70B993A50}"/>
              </a:ext>
            </a:extLst>
          </p:cNvPr>
          <p:cNvSpPr/>
          <p:nvPr/>
        </p:nvSpPr>
        <p:spPr>
          <a:xfrm>
            <a:off x="274320" y="1403514"/>
            <a:ext cx="8602064" cy="707886"/>
          </a:xfrm>
          <a:prstGeom prst="rect">
            <a:avLst/>
          </a:prstGeom>
        </p:spPr>
        <p:txBody>
          <a:bodyPr wrap="square">
            <a:spAutoFit/>
          </a:bodyPr>
          <a:lstStyle/>
          <a:p>
            <a:r>
              <a:rPr lang="en-CA" sz="2000" b="1" dirty="0">
                <a:solidFill>
                  <a:schemeClr val="tx1">
                    <a:lumMod val="85000"/>
                    <a:lumOff val="15000"/>
                  </a:schemeClr>
                </a:solidFill>
                <a:latin typeface="Arial Narrow" panose="020B0606020202030204" pitchFamily="34" charset="0"/>
              </a:rPr>
              <a:t>Would you consider DOAC use to be </a:t>
            </a:r>
            <a:r>
              <a:rPr lang="en-CA" sz="2000" b="1" dirty="0">
                <a:solidFill>
                  <a:srgbClr val="FF5353"/>
                </a:solidFill>
                <a:latin typeface="Arial Narrow" panose="020B0606020202030204" pitchFamily="34" charset="0"/>
              </a:rPr>
              <a:t>1) contraindicated </a:t>
            </a:r>
            <a:r>
              <a:rPr lang="en-CA" sz="2000" b="1" dirty="0">
                <a:solidFill>
                  <a:schemeClr val="tx1">
                    <a:lumMod val="85000"/>
                    <a:lumOff val="15000"/>
                  </a:schemeClr>
                </a:solidFill>
                <a:latin typeface="Arial Narrow" panose="020B0606020202030204" pitchFamily="34" charset="0"/>
              </a:rPr>
              <a:t>or </a:t>
            </a:r>
            <a:r>
              <a:rPr lang="en-CA" sz="2000" b="1" dirty="0">
                <a:solidFill>
                  <a:srgbClr val="92D050"/>
                </a:solidFill>
                <a:latin typeface="Arial Narrow" panose="020B0606020202030204" pitchFamily="34" charset="0"/>
              </a:rPr>
              <a:t>2) not contraindicated (i.e. reasonable to use) with the following valvular disorders?</a:t>
            </a:r>
            <a:endParaRPr lang="en-US" sz="2000" b="1" dirty="0">
              <a:solidFill>
                <a:srgbClr val="92D050"/>
              </a:solidFill>
              <a:latin typeface="Arial Narrow" panose="020B0606020202030204" pitchFamily="34" charset="0"/>
            </a:endParaRPr>
          </a:p>
        </p:txBody>
      </p:sp>
      <p:pic>
        <p:nvPicPr>
          <p:cNvPr id="17" name="Picture 16">
            <a:extLst>
              <a:ext uri="{FF2B5EF4-FFF2-40B4-BE49-F238E27FC236}">
                <a16:creationId xmlns:a16="http://schemas.microsoft.com/office/drawing/2014/main" id="{F5813C23-0D03-4DE9-B37E-E4897D62216B}"/>
              </a:ext>
            </a:extLst>
          </p:cNvPr>
          <p:cNvPicPr>
            <a:picLocks noChangeAspect="1"/>
          </p:cNvPicPr>
          <p:nvPr/>
        </p:nvPicPr>
        <p:blipFill>
          <a:blip r:embed="rId5"/>
          <a:stretch>
            <a:fillRect/>
          </a:stretch>
        </p:blipFill>
        <p:spPr>
          <a:xfrm>
            <a:off x="1178682" y="2179671"/>
            <a:ext cx="6864221" cy="3935616"/>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3DD68CCB-BE25-4CCB-B927-95166B1A9F3A}"/>
              </a:ext>
            </a:extLst>
          </p:cNvPr>
          <p:cNvSpPr/>
          <p:nvPr/>
        </p:nvSpPr>
        <p:spPr>
          <a:xfrm>
            <a:off x="274320" y="6383504"/>
            <a:ext cx="5680710" cy="523220"/>
          </a:xfrm>
          <a:prstGeom prst="rect">
            <a:avLst/>
          </a:prstGeom>
        </p:spPr>
        <p:txBody>
          <a:bodyPr wrap="square">
            <a:spAutoFit/>
          </a:bodyPr>
          <a:lstStyle/>
          <a:p>
            <a:r>
              <a:rPr lang="en-CA" sz="700" dirty="0">
                <a:solidFill>
                  <a:schemeClr val="bg1"/>
                </a:solidFill>
                <a:latin typeface="Arial Narrow" panose="020B0606020202030204" pitchFamily="34" charset="0"/>
              </a:rPr>
              <a:t>Adapted from:</a:t>
            </a:r>
          </a:p>
          <a:p>
            <a:r>
              <a:rPr lang="en-CA" sz="700" dirty="0" err="1">
                <a:solidFill>
                  <a:schemeClr val="bg1"/>
                </a:solidFill>
                <a:latin typeface="Arial Narrow" panose="020B0606020202030204" pitchFamily="34" charset="0"/>
              </a:rPr>
              <a:t>Macle</a:t>
            </a:r>
            <a:r>
              <a:rPr lang="en-CA" sz="700" dirty="0">
                <a:solidFill>
                  <a:schemeClr val="bg1"/>
                </a:solidFill>
                <a:latin typeface="Arial Narrow" panose="020B0606020202030204" pitchFamily="34" charset="0"/>
              </a:rPr>
              <a:t>, L., Verma, A., et al, The 2014 Atrial Fibrillation Guidelines Companion:</a:t>
            </a:r>
          </a:p>
          <a:p>
            <a:r>
              <a:rPr lang="en-CA" sz="700" dirty="0">
                <a:solidFill>
                  <a:schemeClr val="bg1"/>
                </a:solidFill>
                <a:latin typeface="Arial Narrow" panose="020B0606020202030204" pitchFamily="34" charset="0"/>
              </a:rPr>
              <a:t>A Practical Approach to the Use of the Canadian Cardiovascular Society</a:t>
            </a:r>
          </a:p>
          <a:p>
            <a:r>
              <a:rPr lang="en-CA" sz="700" dirty="0">
                <a:solidFill>
                  <a:schemeClr val="bg1"/>
                </a:solidFill>
                <a:latin typeface="Arial Narrow" panose="020B0606020202030204" pitchFamily="34" charset="0"/>
              </a:rPr>
              <a:t>Guidelines. Canadian Journal of Cardiology. 2015;31:1207-1218.</a:t>
            </a:r>
          </a:p>
        </p:txBody>
      </p:sp>
    </p:spTree>
    <p:extLst>
      <p:ext uri="{BB962C8B-B14F-4D97-AF65-F5344CB8AC3E}">
        <p14:creationId xmlns:p14="http://schemas.microsoft.com/office/powerpoint/2010/main" val="313889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96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6901" y="203177"/>
            <a:ext cx="6720798" cy="892552"/>
          </a:xfrm>
          <a:prstGeom prst="rect">
            <a:avLst/>
          </a:prstGeom>
          <a:noFill/>
        </p:spPr>
        <p:txBody>
          <a:bodyPr wrap="square">
            <a:spAutoFit/>
          </a:bodyPr>
          <a:lstStyle/>
          <a:p>
            <a:pPr lvl="0">
              <a:defRPr/>
            </a:pPr>
            <a:r>
              <a:rPr lang="en-US" sz="2600" b="1" dirty="0">
                <a:solidFill>
                  <a:srgbClr val="3A3A3C"/>
                </a:solidFill>
                <a:latin typeface="Arial Narrow" panose="020B0606020202030204" pitchFamily="34" charset="0"/>
                <a:cs typeface="Aharoni" panose="02010803020104030203" pitchFamily="2" charset="-79"/>
              </a:rPr>
              <a:t>Probability of Detection of Paroxysmal AF based on the Number of Atrial Premature Beats (APB)</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2" name="Rectangle 21">
            <a:extLst>
              <a:ext uri="{FF2B5EF4-FFF2-40B4-BE49-F238E27FC236}">
                <a16:creationId xmlns:a16="http://schemas.microsoft.com/office/drawing/2014/main" id="{3DD68CCB-BE25-4CCB-B927-95166B1A9F3A}"/>
              </a:ext>
            </a:extLst>
          </p:cNvPr>
          <p:cNvSpPr/>
          <p:nvPr/>
        </p:nvSpPr>
        <p:spPr>
          <a:xfrm>
            <a:off x="274320" y="6519152"/>
            <a:ext cx="5680710" cy="246221"/>
          </a:xfrm>
          <a:prstGeom prst="rect">
            <a:avLst/>
          </a:prstGeom>
        </p:spPr>
        <p:txBody>
          <a:bodyPr wrap="square">
            <a:spAutoFit/>
          </a:bodyPr>
          <a:lstStyle/>
          <a:p>
            <a:r>
              <a:rPr lang="da-DK" sz="1000" dirty="0">
                <a:solidFill>
                  <a:schemeClr val="bg1"/>
                </a:solidFill>
                <a:latin typeface="Arial Narrow" panose="020B0606020202030204" pitchFamily="34" charset="0"/>
              </a:rPr>
              <a:t>Gladstone et al. Stroke. 2015;46:936-941</a:t>
            </a:r>
          </a:p>
        </p:txBody>
      </p:sp>
      <p:pic>
        <p:nvPicPr>
          <p:cNvPr id="9" name="Picture 8" descr="A close up of a device&#10;&#10;Description automatically generated">
            <a:extLst>
              <a:ext uri="{FF2B5EF4-FFF2-40B4-BE49-F238E27FC236}">
                <a16:creationId xmlns:a16="http://schemas.microsoft.com/office/drawing/2014/main" id="{AF529B4E-ADB3-4BA5-8CFA-5444008A167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4758" y="1352001"/>
            <a:ext cx="6082133" cy="4979068"/>
          </a:xfrm>
          <a:prstGeom prst="rect">
            <a:avLst/>
          </a:prstGeom>
        </p:spPr>
      </p:pic>
    </p:spTree>
    <p:extLst>
      <p:ext uri="{BB962C8B-B14F-4D97-AF65-F5344CB8AC3E}">
        <p14:creationId xmlns:p14="http://schemas.microsoft.com/office/powerpoint/2010/main" val="2618988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96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6901" y="62503"/>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HASBLED: Major Bleeding Risk in AF Patients Treated with VKA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22" name="Rectangle 21">
            <a:extLst>
              <a:ext uri="{FF2B5EF4-FFF2-40B4-BE49-F238E27FC236}">
                <a16:creationId xmlns:a16="http://schemas.microsoft.com/office/drawing/2014/main" id="{3DD68CCB-BE25-4CCB-B927-95166B1A9F3A}"/>
              </a:ext>
            </a:extLst>
          </p:cNvPr>
          <p:cNvSpPr/>
          <p:nvPr/>
        </p:nvSpPr>
        <p:spPr>
          <a:xfrm>
            <a:off x="274320" y="6504080"/>
            <a:ext cx="5680710" cy="246221"/>
          </a:xfrm>
          <a:prstGeom prst="rect">
            <a:avLst/>
          </a:prstGeom>
        </p:spPr>
        <p:txBody>
          <a:bodyPr wrap="square">
            <a:spAutoFit/>
          </a:bodyPr>
          <a:lstStyle/>
          <a:p>
            <a:pPr lvl="0">
              <a:defRPr/>
            </a:pPr>
            <a:r>
              <a:rPr lang="fr-FR" altLang="en-US" sz="1000" dirty="0">
                <a:solidFill>
                  <a:prstClr val="white"/>
                </a:solidFill>
                <a:latin typeface="Arial Narrow" panose="020B0606020202030204" pitchFamily="34" charset="0"/>
                <a:cs typeface="Lato"/>
              </a:rPr>
              <a:t> </a:t>
            </a:r>
            <a:r>
              <a:rPr lang="fr-FR" altLang="en-US" sz="1000" dirty="0" err="1">
                <a:solidFill>
                  <a:prstClr val="white"/>
                </a:solidFill>
                <a:latin typeface="Arial Narrow" panose="020B0606020202030204" pitchFamily="34" charset="0"/>
                <a:cs typeface="Lato"/>
              </a:rPr>
              <a:t>Pisters</a:t>
            </a:r>
            <a:r>
              <a:rPr lang="fr-FR" altLang="en-US" sz="1000" dirty="0">
                <a:solidFill>
                  <a:prstClr val="white"/>
                </a:solidFill>
                <a:latin typeface="Arial Narrow" panose="020B0606020202030204" pitchFamily="34" charset="0"/>
                <a:cs typeface="Lato"/>
              </a:rPr>
              <a:t> R, et al. </a:t>
            </a:r>
            <a:r>
              <a:rPr lang="fr-FR" altLang="en-US" sz="1000" dirty="0" err="1">
                <a:solidFill>
                  <a:prstClr val="white"/>
                </a:solidFill>
                <a:latin typeface="Arial Narrow" panose="020B0606020202030204" pitchFamily="34" charset="0"/>
                <a:cs typeface="Lato"/>
              </a:rPr>
              <a:t>Chest</a:t>
            </a:r>
            <a:r>
              <a:rPr lang="fr-FR" altLang="en-US" sz="1000" dirty="0">
                <a:solidFill>
                  <a:prstClr val="white"/>
                </a:solidFill>
                <a:latin typeface="Arial Narrow" panose="020B0606020202030204" pitchFamily="34" charset="0"/>
                <a:cs typeface="Lato"/>
              </a:rPr>
              <a:t> 2010;138:1093-1100</a:t>
            </a:r>
          </a:p>
        </p:txBody>
      </p:sp>
      <p:graphicFrame>
        <p:nvGraphicFramePr>
          <p:cNvPr id="8" name="Chart 7">
            <a:extLst>
              <a:ext uri="{FF2B5EF4-FFF2-40B4-BE49-F238E27FC236}">
                <a16:creationId xmlns:a16="http://schemas.microsoft.com/office/drawing/2014/main" id="{613E4C9F-B66A-46CB-9070-876466C0F2AE}"/>
              </a:ext>
            </a:extLst>
          </p:cNvPr>
          <p:cNvGraphicFramePr/>
          <p:nvPr>
            <p:extLst>
              <p:ext uri="{D42A27DB-BD31-4B8C-83A1-F6EECF244321}">
                <p14:modId xmlns:p14="http://schemas.microsoft.com/office/powerpoint/2010/main" val="4121066679"/>
              </p:ext>
            </p:extLst>
          </p:nvPr>
        </p:nvGraphicFramePr>
        <p:xfrm>
          <a:off x="0" y="2258947"/>
          <a:ext cx="3699934" cy="2946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803532C2-75F7-427D-A14F-EEAC2B7B93E7}"/>
              </a:ext>
            </a:extLst>
          </p:cNvPr>
          <p:cNvGraphicFramePr>
            <a:graphicFrameLocks noGrp="1"/>
          </p:cNvGraphicFramePr>
          <p:nvPr>
            <p:extLst>
              <p:ext uri="{D42A27DB-BD31-4B8C-83A1-F6EECF244321}">
                <p14:modId xmlns:p14="http://schemas.microsoft.com/office/powerpoint/2010/main" val="2723464287"/>
              </p:ext>
            </p:extLst>
          </p:nvPr>
        </p:nvGraphicFramePr>
        <p:xfrm>
          <a:off x="3578390" y="1556164"/>
          <a:ext cx="5481291" cy="423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749040">
                  <a:extLst>
                    <a:ext uri="{9D8B030D-6E8A-4147-A177-3AD203B41FA5}">
                      <a16:colId xmlns:a16="http://schemas.microsoft.com/office/drawing/2014/main" val="3633425361"/>
                    </a:ext>
                  </a:extLst>
                </a:gridCol>
                <a:gridCol w="1732251">
                  <a:extLst>
                    <a:ext uri="{9D8B030D-6E8A-4147-A177-3AD203B41FA5}">
                      <a16:colId xmlns:a16="http://schemas.microsoft.com/office/drawing/2014/main" val="1555552515"/>
                    </a:ext>
                  </a:extLst>
                </a:gridCol>
              </a:tblGrid>
              <a:tr h="0">
                <a:tc>
                  <a:txBody>
                    <a:bodyPr/>
                    <a:lstStyle/>
                    <a:p>
                      <a:r>
                        <a:rPr lang="en-CA" sz="2800" dirty="0">
                          <a:latin typeface="Arial Narrow" panose="020B0606020202030204" pitchFamily="34" charset="0"/>
                        </a:rPr>
                        <a:t>Risk Factor</a:t>
                      </a:r>
                      <a:endParaRPr lang="en-US" sz="2800" dirty="0">
                        <a:latin typeface="Arial Narrow" panose="020B0606020202030204" pitchFamily="34" charset="0"/>
                      </a:endParaRPr>
                    </a:p>
                  </a:txBody>
                  <a:tcPr>
                    <a:lnL w="12700" cap="flat" cmpd="sng" algn="ctr">
                      <a:solidFill>
                        <a:schemeClr val="tx1">
                          <a:lumMod val="85000"/>
                          <a:lumOff val="15000"/>
                        </a:schemeClr>
                      </a:solidFill>
                      <a:prstDash val="solid"/>
                      <a:round/>
                      <a:headEnd type="none" w="med" len="med"/>
                      <a:tailEnd type="none" w="med" len="med"/>
                    </a:lnL>
                    <a:lnR w="12700" cmpd="sng">
                      <a:noFill/>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p>
                      <a:pPr algn="ctr"/>
                      <a:r>
                        <a:rPr lang="en-CA" sz="2800" dirty="0">
                          <a:latin typeface="Arial Narrow" panose="020B0606020202030204" pitchFamily="34" charset="0"/>
                        </a:rPr>
                        <a:t>Score</a:t>
                      </a:r>
                      <a:endParaRPr lang="en-US" sz="2800"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EA562"/>
                    </a:solidFill>
                  </a:tcPr>
                </a:tc>
                <a:extLst>
                  <a:ext uri="{0D108BD9-81ED-4DB2-BD59-A6C34878D82A}">
                    <a16:rowId xmlns:a16="http://schemas.microsoft.com/office/drawing/2014/main" val="4187820109"/>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H</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ypertension (TAS ≥160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mmHg</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t>
                      </a: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964250"/>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en-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A</a:t>
                      </a:r>
                      <a:r>
                        <a:rPr kumimoji="0" lang="en-CA" sz="2000" b="1" i="0" u="none" strike="noStrike" cap="none" normalizeH="0" baseline="0" dirty="0">
                          <a:ln>
                            <a:noFill/>
                          </a:ln>
                          <a:solidFill>
                            <a:schemeClr val="tx1"/>
                          </a:solidFill>
                          <a:effectLst/>
                          <a:latin typeface="Arial Narrow" panose="020B0606020202030204" pitchFamily="34" charset="0"/>
                          <a:ea typeface="ヒラギノ角ゴ ProN W3"/>
                          <a:cs typeface="ヒラギノ角ゴ ProN W3"/>
                          <a:sym typeface="Arial" pitchFamily="34" charset="0"/>
                        </a:rPr>
                        <a:t>bnormal renal or liver function </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 or 2</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4824338"/>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troke</a:t>
                      </a: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045217"/>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B</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leeding</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predisposition</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or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history</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4097138"/>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a:ln>
                            <a:noFill/>
                          </a:ln>
                          <a:solidFill>
                            <a:srgbClr val="C00000"/>
                          </a:solidFill>
                          <a:effectLst/>
                          <a:latin typeface="Arial Narrow" panose="020B0606020202030204" pitchFamily="34" charset="0"/>
                          <a:ea typeface="ヒラギノ角ゴ ProN W3"/>
                          <a:cs typeface="ヒラギノ角ゴ ProN W3"/>
                          <a:sym typeface="Arial" pitchFamily="34" charset="0"/>
                        </a:rPr>
                        <a:t>L</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abile INR</a:t>
                      </a: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4614349"/>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E</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lderly</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(&gt;65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years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a:t>
                      </a: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4017363"/>
                  </a:ext>
                </a:extLst>
              </a:tr>
              <a:tr h="0">
                <a:tc>
                  <a:txBody>
                    <a:bodyPr/>
                    <a:lstStyle/>
                    <a:p>
                      <a:pPr marL="0" marR="0" lvl="0" indent="0" algn="l" defTabSz="1295400" rtl="0" eaLnBrk="1" fontAlgn="base" latinLnBrk="0" hangingPunct="1">
                        <a:lnSpc>
                          <a:spcPct val="100000"/>
                        </a:lnSpc>
                        <a:spcBef>
                          <a:spcPct val="0"/>
                        </a:spcBef>
                        <a:spcAft>
                          <a:spcPct val="0"/>
                        </a:spcAft>
                        <a:buClrTx/>
                        <a:buSzTx/>
                        <a:buFontTx/>
                        <a:buNone/>
                        <a:tabLst/>
                      </a:pPr>
                      <a:r>
                        <a:rPr kumimoji="0" lang="fr-CA" sz="2000" b="1" i="0" u="none" strike="noStrike" cap="none" normalizeH="0" baseline="0" dirty="0" err="1">
                          <a:ln>
                            <a:noFill/>
                          </a:ln>
                          <a:solidFill>
                            <a:srgbClr val="C00000"/>
                          </a:solidFill>
                          <a:effectLst/>
                          <a:latin typeface="Arial Narrow" panose="020B0606020202030204" pitchFamily="34" charset="0"/>
                          <a:ea typeface="ヒラギノ角ゴ ProN W3"/>
                          <a:cs typeface="ヒラギノ角ゴ ProN W3"/>
                          <a:sym typeface="Arial" pitchFamily="34" charset="0"/>
                        </a:rPr>
                        <a:t>D</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rugs</a:t>
                      </a:r>
                      <a:r>
                        <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rPr>
                        <a:t> or </a:t>
                      </a:r>
                      <a:r>
                        <a:rPr kumimoji="0" lang="fr-CA" sz="2000" b="1" i="0" u="none" strike="noStrike" cap="none" normalizeH="0" baseline="0" dirty="0" err="1">
                          <a:ln>
                            <a:noFill/>
                          </a:ln>
                          <a:solidFill>
                            <a:srgbClr val="000000"/>
                          </a:solidFill>
                          <a:effectLst/>
                          <a:latin typeface="Arial Narrow" panose="020B0606020202030204" pitchFamily="34" charset="0"/>
                          <a:ea typeface="ヒラギノ角ゴ ProN W3"/>
                          <a:cs typeface="ヒラギノ角ゴ ProN W3"/>
                          <a:sym typeface="Arial" pitchFamily="34" charset="0"/>
                        </a:rPr>
                        <a:t>alcohol</a:t>
                      </a:r>
                      <a:endParaRPr kumimoji="0" lang="fr-CA" sz="2000" b="1" i="0" u="none" strike="noStrike" cap="none" normalizeH="0" baseline="0" dirty="0">
                        <a:ln>
                          <a:noFill/>
                        </a:ln>
                        <a:solidFill>
                          <a:srgbClr val="000000"/>
                        </a:solidFill>
                        <a:effectLst/>
                        <a:latin typeface="Arial Narrow" panose="020B0606020202030204" pitchFamily="34" charset="0"/>
                        <a:ea typeface="ヒラギノ角ゴ ProN W3"/>
                        <a:cs typeface="ヒラギノ角ゴ ProN W3"/>
                        <a:sym typeface="Arial" pitchFamily="34" charset="0"/>
                      </a:endParaRPr>
                    </a:p>
                  </a:txBody>
                  <a:tcPr marT="45729" marB="45729" horzOverflow="overflow">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alpha val="40000"/>
                      </a:srgbClr>
                    </a:solidFill>
                  </a:tcPr>
                </a:tc>
                <a:tc>
                  <a:txBody>
                    <a:bodyPr/>
                    <a:lstStyle/>
                    <a:p>
                      <a:pPr algn="ctr"/>
                      <a:r>
                        <a:rPr lang="en-CA" sz="2400" b="1" dirty="0">
                          <a:latin typeface="Arial Narrow" panose="020B0606020202030204" pitchFamily="34" charset="0"/>
                        </a:rPr>
                        <a:t>1 or 2</a:t>
                      </a:r>
                      <a:endParaRPr lang="en-US" sz="2400" b="1" dirty="0">
                        <a:latin typeface="Arial Narrow" panose="020B0606020202030204" pitchFamily="34" charset="0"/>
                      </a:endParaRPr>
                    </a:p>
                  </a:txBody>
                  <a:tcP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543102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Maximum Score</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txBody>
                  <a:tcPr>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p>
                      <a:pPr algn="ct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9</a:t>
                      </a:r>
                      <a:endParaRPr lang="en-US" dirty="0">
                        <a:latin typeface="Arial Narrow" panose="020B0606020202030204" pitchFamily="34" charset="0"/>
                      </a:endParaRPr>
                    </a:p>
                  </a:txBody>
                  <a:tcPr anchor="ct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A562"/>
                    </a:solidFill>
                  </a:tcPr>
                </a:tc>
                <a:extLst>
                  <a:ext uri="{0D108BD9-81ED-4DB2-BD59-A6C34878D82A}">
                    <a16:rowId xmlns:a16="http://schemas.microsoft.com/office/drawing/2014/main" val="1958033962"/>
                  </a:ext>
                </a:extLst>
              </a:tr>
            </a:tbl>
          </a:graphicData>
        </a:graphic>
      </p:graphicFrame>
    </p:spTree>
    <p:extLst>
      <p:ext uri="{BB962C8B-B14F-4D97-AF65-F5344CB8AC3E}">
        <p14:creationId xmlns:p14="http://schemas.microsoft.com/office/powerpoint/2010/main" val="149601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3</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AE1AFC64-BA46-448D-902B-7898CF5B95A0}"/>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Miguel</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79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wearing a suit and tie&#10;&#10;Description automatically generated">
            <a:extLst>
              <a:ext uri="{FF2B5EF4-FFF2-40B4-BE49-F238E27FC236}">
                <a16:creationId xmlns:a16="http://schemas.microsoft.com/office/drawing/2014/main" id="{567024F9-BA8E-4C48-A2BB-01EC5AF66F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649995" y="1480332"/>
            <a:ext cx="4708642" cy="5366479"/>
          </a:xfrm>
          <a:prstGeom prst="rect">
            <a:avLst/>
          </a:prstGeom>
        </p:spPr>
      </p:pic>
      <p:pic>
        <p:nvPicPr>
          <p:cNvPr id="6" name="Picture 5">
            <a:extLst>
              <a:ext uri="{FF2B5EF4-FFF2-40B4-BE49-F238E27FC236}">
                <a16:creationId xmlns:a16="http://schemas.microsoft.com/office/drawing/2014/main" id="{FCF79ACF-D593-4524-999E-4481470F70AB}"/>
              </a:ext>
            </a:extLst>
          </p:cNvPr>
          <p:cNvPicPr>
            <a:picLocks noChangeAspect="1"/>
          </p:cNvPicPr>
          <p:nvPr/>
        </p:nvPicPr>
        <p:blipFill>
          <a:blip r:embed="rId7"/>
          <a:stretch>
            <a:fillRect/>
          </a:stretch>
        </p:blipFill>
        <p:spPr>
          <a:xfrm>
            <a:off x="3199885" y="-2806"/>
            <a:ext cx="5944115" cy="1914310"/>
          </a:xfrm>
          <a:prstGeom prst="rect">
            <a:avLst/>
          </a:prstGeom>
        </p:spPr>
      </p:pic>
      <p:pic>
        <p:nvPicPr>
          <p:cNvPr id="7" name="Picture 6">
            <a:extLst>
              <a:ext uri="{FF2B5EF4-FFF2-40B4-BE49-F238E27FC236}">
                <a16:creationId xmlns:a16="http://schemas.microsoft.com/office/drawing/2014/main" id="{A1AB87CF-05DE-4BA6-A729-70EB0737B73D}"/>
              </a:ext>
            </a:extLst>
          </p:cNvPr>
          <p:cNvPicPr>
            <a:picLocks noChangeAspect="1"/>
          </p:cNvPicPr>
          <p:nvPr/>
        </p:nvPicPr>
        <p:blipFill>
          <a:blip r:embed="rId8"/>
          <a:stretch>
            <a:fillRect/>
          </a:stretch>
        </p:blipFill>
        <p:spPr>
          <a:xfrm>
            <a:off x="3184538" y="2262680"/>
            <a:ext cx="5950212" cy="1926503"/>
          </a:xfrm>
          <a:prstGeom prst="rect">
            <a:avLst/>
          </a:prstGeom>
        </p:spPr>
      </p:pic>
      <p:pic>
        <p:nvPicPr>
          <p:cNvPr id="8" name="Picture 7">
            <a:extLst>
              <a:ext uri="{FF2B5EF4-FFF2-40B4-BE49-F238E27FC236}">
                <a16:creationId xmlns:a16="http://schemas.microsoft.com/office/drawing/2014/main" id="{B5EBF541-FE03-4412-BB39-97BD9D4877F0}"/>
              </a:ext>
            </a:extLst>
          </p:cNvPr>
          <p:cNvPicPr>
            <a:picLocks noChangeAspect="1"/>
          </p:cNvPicPr>
          <p:nvPr/>
        </p:nvPicPr>
        <p:blipFill>
          <a:blip r:embed="rId9"/>
          <a:stretch>
            <a:fillRect/>
          </a:stretch>
        </p:blipFill>
        <p:spPr>
          <a:xfrm>
            <a:off x="3195758" y="4540359"/>
            <a:ext cx="5950212" cy="2353260"/>
          </a:xfrm>
          <a:prstGeom prst="rect">
            <a:avLst/>
          </a:prstGeom>
        </p:spPr>
      </p:pic>
    </p:spTree>
    <p:extLst>
      <p:ext uri="{BB962C8B-B14F-4D97-AF65-F5344CB8AC3E}">
        <p14:creationId xmlns:p14="http://schemas.microsoft.com/office/powerpoint/2010/main" val="298758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wearing a suit and tie&#10;&#10;Description automatically generated">
            <a:extLst>
              <a:ext uri="{FF2B5EF4-FFF2-40B4-BE49-F238E27FC236}">
                <a16:creationId xmlns:a16="http://schemas.microsoft.com/office/drawing/2014/main" id="{953FC8E3-929B-484C-A436-7FB96D18A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8100" l="9949" r="89959">
                        <a14:foregroundMark x1="47628" y1="89167" x2="47167" y2="96281"/>
                        <a14:foregroundMark x1="47167" y1="96281" x2="56472" y2="96241"/>
                        <a14:foregroundMark x1="56472" y1="96241" x2="63888" y2="93048"/>
                        <a14:foregroundMark x1="63888" y1="93048" x2="64579" y2="89450"/>
                        <a14:foregroundMark x1="42100" y1="98060" x2="50484" y2="99313"/>
                        <a14:foregroundMark x1="50484" y1="99313" x2="58683" y2="98100"/>
                        <a14:foregroundMark x1="58683" y1="98100" x2="55689" y2="96686"/>
                      </a14:backgroundRemoval>
                    </a14:imgEffect>
                  </a14:imgLayer>
                </a14:imgProps>
              </a:ext>
              <a:ext uri="{28A0092B-C50C-407E-A947-70E740481C1C}">
                <a14:useLocalDpi xmlns:a14="http://schemas.microsoft.com/office/drawing/2010/main" val="0"/>
              </a:ext>
            </a:extLst>
          </a:blip>
          <a:stretch>
            <a:fillRect/>
          </a:stretch>
        </p:blipFill>
        <p:spPr>
          <a:xfrm>
            <a:off x="2200775" y="-394029"/>
            <a:ext cx="6021926" cy="6863240"/>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3</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5" y="3678120"/>
            <a:ext cx="9031805"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10 days after discharge, Miguel comes to your office for a follow-up </a:t>
            </a:r>
            <a:endParaRPr lang="en-CA" sz="3600" b="1" baseline="30000" dirty="0">
              <a:solidFill>
                <a:prstClr val="white">
                  <a:lumMod val="95000"/>
                </a:prstClr>
              </a:solidFill>
              <a:latin typeface="Arial Narrow" panose="020B0606020202030204" pitchFamily="34" charset="0"/>
              <a:cs typeface="Candara"/>
            </a:endParaRPr>
          </a:p>
        </p:txBody>
      </p:sp>
    </p:spTree>
    <p:extLst>
      <p:ext uri="{BB962C8B-B14F-4D97-AF65-F5344CB8AC3E}">
        <p14:creationId xmlns:p14="http://schemas.microsoft.com/office/powerpoint/2010/main" val="208592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490291"/>
            <a:ext cx="7783077" cy="707886"/>
          </a:xfrm>
          <a:prstGeom prst="rect">
            <a:avLst/>
          </a:prstGeom>
        </p:spPr>
        <p:txBody>
          <a:bodyPr wrap="square">
            <a:spAutoFit/>
          </a:bodyPr>
          <a:lstStyle/>
          <a:p>
            <a:pPr algn="ctr">
              <a:defRPr/>
            </a:pPr>
            <a:r>
              <a:rPr lang="en-US" sz="4000" b="1" dirty="0">
                <a:solidFill>
                  <a:srgbClr val="4D5052"/>
                </a:solidFill>
                <a:latin typeface="Arial Narrow" panose="020B0606020202030204" pitchFamily="34" charset="0"/>
                <a:cs typeface="Candara"/>
              </a:rPr>
              <a:t>What is your management step?</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3200" b="1" i="1" dirty="0">
                <a:solidFill>
                  <a:srgbClr val="13A985"/>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2400" b="1" dirty="0">
                <a:latin typeface="Arial Narrow" panose="020B0606020202030204" pitchFamily="34" charset="0"/>
                <a:ea typeface="Lato" panose="020F0502020204030203" pitchFamily="34" charset="0"/>
                <a:cs typeface="Lato" panose="020F0502020204030203" pitchFamily="34" charset="0"/>
              </a:rPr>
              <a:t>Treat for two weeks with DAPT (clopidogrel + ASA), </a:t>
            </a:r>
            <a:br>
              <a:rPr lang="en-US" sz="2400" b="1" dirty="0">
                <a:latin typeface="Arial Narrow" panose="020B0606020202030204" pitchFamily="34" charset="0"/>
                <a:ea typeface="Lato" panose="020F0502020204030203" pitchFamily="34" charset="0"/>
                <a:cs typeface="Lato" panose="020F0502020204030203" pitchFamily="34" charset="0"/>
              </a:rPr>
            </a:br>
            <a:r>
              <a:rPr lang="en-US" sz="2400" b="1" dirty="0">
                <a:latin typeface="Arial Narrow" panose="020B0606020202030204" pitchFamily="34" charset="0"/>
                <a:ea typeface="Lato" panose="020F0502020204030203" pitchFamily="34" charset="0"/>
                <a:cs typeface="Lato" panose="020F0502020204030203" pitchFamily="34" charset="0"/>
              </a:rPr>
              <a:t>then with ASA alone thereafter</a:t>
            </a:r>
          </a:p>
          <a:p>
            <a:pPr marL="914400" lvl="1" indent="-457200" algn="l" defTabSz="914377">
              <a:lnSpc>
                <a:spcPct val="100000"/>
              </a:lnSpc>
              <a:spcBef>
                <a:spcPts val="600"/>
              </a:spcBef>
              <a:buFont typeface="+mj-lt"/>
              <a:buAutoNum type="arabicPeriod"/>
            </a:pPr>
            <a:r>
              <a:rPr lang="en-US" sz="2400" b="1" dirty="0">
                <a:latin typeface="Arial Narrow" panose="020B0606020202030204" pitchFamily="34" charset="0"/>
                <a:ea typeface="Lato" panose="020F0502020204030203" pitchFamily="34" charset="0"/>
                <a:cs typeface="Lato" panose="020F0502020204030203" pitchFamily="34" charset="0"/>
              </a:rPr>
              <a:t>Refer him to a stroke clinic (8 week wait…) </a:t>
            </a:r>
          </a:p>
          <a:p>
            <a:pPr marL="914400" lvl="1" indent="-457200" algn="l" defTabSz="914377">
              <a:lnSpc>
                <a:spcPct val="100000"/>
              </a:lnSpc>
              <a:spcBef>
                <a:spcPts val="600"/>
              </a:spcBef>
              <a:buFont typeface="+mj-lt"/>
              <a:buAutoNum type="arabicPeriod"/>
            </a:pPr>
            <a:r>
              <a:rPr lang="en-US" sz="2400" b="1" dirty="0">
                <a:latin typeface="Arial Narrow" panose="020B0606020202030204" pitchFamily="34" charset="0"/>
                <a:ea typeface="Lato" panose="020F0502020204030203" pitchFamily="34" charset="0"/>
                <a:cs typeface="Lato" panose="020F0502020204030203" pitchFamily="34" charset="0"/>
              </a:rPr>
              <a:t>Order prolonged (e.g. 2-4 week) external monitoring</a:t>
            </a:r>
          </a:p>
          <a:p>
            <a:pPr marL="914400" lvl="1" indent="-457200" algn="l" defTabSz="914377">
              <a:lnSpc>
                <a:spcPct val="100000"/>
              </a:lnSpc>
              <a:spcBef>
                <a:spcPts val="600"/>
              </a:spcBef>
              <a:buFont typeface="+mj-lt"/>
              <a:buAutoNum type="arabicPeriod"/>
            </a:pPr>
            <a:r>
              <a:rPr lang="en-US" sz="2400" b="1" dirty="0">
                <a:latin typeface="Arial Narrow" panose="020B0606020202030204" pitchFamily="34" charset="0"/>
                <a:ea typeface="Lato" panose="020F0502020204030203" pitchFamily="34" charset="0"/>
                <a:cs typeface="Lato" panose="020F0502020204030203" pitchFamily="34" charset="0"/>
              </a:rPr>
              <a:t>Discontinue HCTZ and replace with perindopril 4 mg OD</a:t>
            </a:r>
          </a:p>
          <a:p>
            <a:pPr marL="914400" lvl="1" indent="-457200" algn="l" defTabSz="914377">
              <a:lnSpc>
                <a:spcPct val="100000"/>
              </a:lnSpc>
              <a:spcBef>
                <a:spcPts val="600"/>
              </a:spcBef>
              <a:buFont typeface="+mj-lt"/>
              <a:buAutoNum type="arabicPeriod"/>
            </a:pPr>
            <a:endParaRPr lang="en-US" sz="3600" b="1" dirty="0">
              <a:latin typeface="Arial Narrow" panose="020B0606020202030204" pitchFamily="34" charset="0"/>
              <a:ea typeface="Lato" panose="020F0502020204030203" pitchFamily="34" charset="0"/>
              <a:cs typeface="Lato" panose="020F0502020204030203" pitchFamily="34" charset="0"/>
            </a:endParaRP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
        <p:nvSpPr>
          <p:cNvPr id="12" name="TextBox 11">
            <a:extLst>
              <a:ext uri="{FF2B5EF4-FFF2-40B4-BE49-F238E27FC236}">
                <a16:creationId xmlns:a16="http://schemas.microsoft.com/office/drawing/2014/main" id="{69C35E99-E43B-4070-A62C-5DD147C11A9F}"/>
              </a:ext>
            </a:extLst>
          </p:cNvPr>
          <p:cNvSpPr txBox="1"/>
          <p:nvPr/>
        </p:nvSpPr>
        <p:spPr>
          <a:xfrm>
            <a:off x="168080" y="6106375"/>
            <a:ext cx="4556826" cy="276999"/>
          </a:xfrm>
          <a:prstGeom prst="rect">
            <a:avLst/>
          </a:prstGeom>
          <a:noFill/>
        </p:spPr>
        <p:txBody>
          <a:bodyPr wrap="square" rtlCol="0">
            <a:spAutoFit/>
          </a:bodyPr>
          <a:lstStyle/>
          <a:p>
            <a:r>
              <a:rPr lang="en-US" sz="1200" dirty="0">
                <a:latin typeface="Arial Narrow" panose="020B0606020202030204" pitchFamily="34" charset="0"/>
              </a:rPr>
              <a:t>DAPT = double antiplatelet therapy</a:t>
            </a:r>
          </a:p>
        </p:txBody>
      </p:sp>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4" end="4"/>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algn="ctr">
              <a:defRPr/>
            </a:pPr>
            <a:r>
              <a:rPr lang="en-US" sz="3600" b="1" dirty="0">
                <a:solidFill>
                  <a:srgbClr val="4D5052"/>
                </a:solidFill>
                <a:latin typeface="Arial Narrow" panose="020B0606020202030204" pitchFamily="34" charset="0"/>
                <a:cs typeface="Candara"/>
              </a:rPr>
              <a:t>What percent of strokes are </a:t>
            </a:r>
            <a:br>
              <a:rPr lang="en-US" sz="3600" b="1" dirty="0">
                <a:solidFill>
                  <a:srgbClr val="4D5052"/>
                </a:solidFill>
                <a:latin typeface="Arial Narrow" panose="020B0606020202030204" pitchFamily="34" charset="0"/>
                <a:cs typeface="Candara"/>
              </a:rPr>
            </a:br>
            <a:r>
              <a:rPr lang="en-US" sz="3600" b="1" dirty="0">
                <a:solidFill>
                  <a:srgbClr val="4D5052"/>
                </a:solidFill>
                <a:latin typeface="Arial Narrow" panose="020B0606020202030204" pitchFamily="34" charset="0"/>
                <a:cs typeface="Candara"/>
              </a:rPr>
              <a:t>idiopathic (or “cryptogenic”)?</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&lt;10%</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10-20%</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20-30%</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30-40%</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I am not sure</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82590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633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87339"/>
            <a:ext cx="6873876"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Stroke Types and Incidence</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63367"/>
            <a:ext cx="8238739"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Albers GW, et al. Chest 2004; 126 (3 Suppl): 438S–512S</a:t>
            </a:r>
          </a:p>
          <a:p>
            <a:pPr lvl="0">
              <a:defRPr/>
            </a:pPr>
            <a:r>
              <a:rPr lang="en-CA" altLang="en-US" sz="900" dirty="0">
                <a:solidFill>
                  <a:prstClr val="white"/>
                </a:solidFill>
                <a:latin typeface="Arial Narrow" panose="020B0606020202030204" pitchFamily="34" charset="0"/>
                <a:cs typeface="Lato"/>
              </a:rPr>
              <a:t>McGrath et al.  Stroke 2012; 43: 2048-2054.</a:t>
            </a:r>
          </a:p>
        </p:txBody>
      </p:sp>
      <p:graphicFrame>
        <p:nvGraphicFramePr>
          <p:cNvPr id="9" name="Chart 8">
            <a:extLst>
              <a:ext uri="{FF2B5EF4-FFF2-40B4-BE49-F238E27FC236}">
                <a16:creationId xmlns:a16="http://schemas.microsoft.com/office/drawing/2014/main" id="{495EF0AD-7630-4900-AB09-F883A3A5C05F}"/>
              </a:ext>
            </a:extLst>
          </p:cNvPr>
          <p:cNvGraphicFramePr/>
          <p:nvPr>
            <p:extLst>
              <p:ext uri="{D42A27DB-BD31-4B8C-83A1-F6EECF244321}">
                <p14:modId xmlns:p14="http://schemas.microsoft.com/office/powerpoint/2010/main" val="1558243228"/>
              </p:ext>
            </p:extLst>
          </p:nvPr>
        </p:nvGraphicFramePr>
        <p:xfrm>
          <a:off x="1734272" y="1738354"/>
          <a:ext cx="5569504" cy="4281367"/>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23">
            <a:extLst>
              <a:ext uri="{FF2B5EF4-FFF2-40B4-BE49-F238E27FC236}">
                <a16:creationId xmlns:a16="http://schemas.microsoft.com/office/drawing/2014/main" id="{A72FA3CC-670B-4990-862F-793F302A1BDF}"/>
              </a:ext>
            </a:extLst>
          </p:cNvPr>
          <p:cNvSpPr>
            <a:spLocks/>
          </p:cNvSpPr>
          <p:nvPr/>
        </p:nvSpPr>
        <p:spPr bwMode="auto">
          <a:xfrm>
            <a:off x="5087965" y="3322830"/>
            <a:ext cx="1312835" cy="803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b">
            <a:spAutoFit/>
          </a:bodyPr>
          <a:lstStyle/>
          <a:p>
            <a:pPr marL="39066" algn="ctr">
              <a:lnSpc>
                <a:spcPct val="90000"/>
              </a:lnSpc>
            </a:pPr>
            <a:r>
              <a:rPr lang="en-US" sz="1400" b="1" dirty="0">
                <a:latin typeface="Arial Narrow" panose="020B0606020202030204" pitchFamily="34" charset="0"/>
                <a:cs typeface="Lucida Grande" charset="0"/>
                <a:sym typeface="Lucida Grande" charset="0"/>
              </a:rPr>
              <a:t>Atherosclerotic</a:t>
            </a:r>
            <a:endParaRPr lang="en-US" sz="1700" b="1" dirty="0">
              <a:latin typeface="Arial Narrow" panose="020B0606020202030204" pitchFamily="34" charset="0"/>
              <a:cs typeface="Lucida Grande" charset="0"/>
              <a:sym typeface="Lucida Grande" charset="0"/>
            </a:endParaRPr>
          </a:p>
          <a:p>
            <a:pPr marL="39066" algn="ctr">
              <a:lnSpc>
                <a:spcPct val="90000"/>
              </a:lnSpc>
            </a:pPr>
            <a:r>
              <a:rPr lang="en-US" sz="1400" b="1" dirty="0">
                <a:latin typeface="Arial Narrow" panose="020B0606020202030204" pitchFamily="34" charset="0"/>
                <a:cs typeface="Lucida Grande" charset="0"/>
                <a:sym typeface="Lucida Grande" charset="0"/>
              </a:rPr>
              <a:t>Cerebrovascular</a:t>
            </a:r>
            <a:endParaRPr lang="en-US" sz="1700" b="1" dirty="0">
              <a:latin typeface="Arial Narrow" panose="020B0606020202030204" pitchFamily="34" charset="0"/>
              <a:cs typeface="Lucida Grande" charset="0"/>
              <a:sym typeface="Lucida Grande" charset="0"/>
            </a:endParaRPr>
          </a:p>
          <a:p>
            <a:pPr marL="39066" algn="ctr">
              <a:lnSpc>
                <a:spcPct val="90000"/>
              </a:lnSpc>
            </a:pPr>
            <a:r>
              <a:rPr lang="en-US" sz="1400" b="1" dirty="0">
                <a:latin typeface="Arial Narrow" panose="020B0606020202030204" pitchFamily="34" charset="0"/>
                <a:cs typeface="Lucida Grande" charset="0"/>
                <a:sym typeface="Lucida Grande" charset="0"/>
              </a:rPr>
              <a:t>Disease</a:t>
            </a:r>
            <a:endParaRPr lang="en-US" sz="1700" b="1" dirty="0">
              <a:latin typeface="Arial Narrow" panose="020B0606020202030204" pitchFamily="34" charset="0"/>
              <a:cs typeface="Lucida Grande" charset="0"/>
              <a:sym typeface="Lucida Grande" charset="0"/>
            </a:endParaRPr>
          </a:p>
          <a:p>
            <a:pPr marL="39066" algn="ctr">
              <a:lnSpc>
                <a:spcPct val="90000"/>
              </a:lnSpc>
            </a:pPr>
            <a:r>
              <a:rPr lang="en-US" sz="1600" b="1" dirty="0">
                <a:latin typeface="Arial Narrow" panose="020B0606020202030204" pitchFamily="34" charset="0"/>
                <a:cs typeface="Arial Bold" charset="0"/>
                <a:sym typeface="Arial Bold" charset="0"/>
              </a:rPr>
              <a:t>20%</a:t>
            </a:r>
          </a:p>
        </p:txBody>
      </p:sp>
      <p:sp>
        <p:nvSpPr>
          <p:cNvPr id="14" name="Rectangle 22">
            <a:extLst>
              <a:ext uri="{FF2B5EF4-FFF2-40B4-BE49-F238E27FC236}">
                <a16:creationId xmlns:a16="http://schemas.microsoft.com/office/drawing/2014/main" id="{C8AFFC4E-0C2F-4100-A0FD-30BD5103CF28}"/>
              </a:ext>
            </a:extLst>
          </p:cNvPr>
          <p:cNvSpPr>
            <a:spLocks/>
          </p:cNvSpPr>
          <p:nvPr/>
        </p:nvSpPr>
        <p:spPr bwMode="auto">
          <a:xfrm>
            <a:off x="4183117" y="4424463"/>
            <a:ext cx="1411075"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en-US" sz="1400" b="1" dirty="0">
                <a:latin typeface="Arial Narrow" panose="020B0606020202030204" pitchFamily="34" charset="0"/>
                <a:cs typeface="Lucida Grande" charset="0"/>
                <a:sym typeface="Lucida Grande" charset="0"/>
              </a:rPr>
              <a:t>Small Vessel</a:t>
            </a:r>
            <a:endParaRPr lang="en-US" sz="1700" b="1" dirty="0">
              <a:latin typeface="Arial Narrow" panose="020B0606020202030204" pitchFamily="34" charset="0"/>
              <a:cs typeface="Lucida Grande" charset="0"/>
              <a:sym typeface="Lucida Grande" charset="0"/>
            </a:endParaRPr>
          </a:p>
          <a:p>
            <a:pPr marL="39066" algn="ctr">
              <a:lnSpc>
                <a:spcPct val="90000"/>
              </a:lnSpc>
            </a:pPr>
            <a:r>
              <a:rPr lang="en-US" sz="1400" b="1" dirty="0">
                <a:latin typeface="Arial Narrow" panose="020B0606020202030204" pitchFamily="34" charset="0"/>
                <a:cs typeface="Lucida Grande" charset="0"/>
                <a:sym typeface="Lucida Grande" charset="0"/>
              </a:rPr>
              <a:t>Disease</a:t>
            </a:r>
            <a:endParaRPr lang="en-US" sz="1700" b="1" dirty="0">
              <a:latin typeface="Arial Narrow" panose="020B0606020202030204" pitchFamily="34" charset="0"/>
              <a:cs typeface="Lucida Grande" charset="0"/>
              <a:sym typeface="Lucida Grande" charset="0"/>
            </a:endParaRPr>
          </a:p>
          <a:p>
            <a:pPr marL="39066" algn="ctr">
              <a:lnSpc>
                <a:spcPct val="90000"/>
              </a:lnSpc>
            </a:pPr>
            <a:r>
              <a:rPr lang="ja-JP" altLang="en-US" sz="1400" b="1" dirty="0">
                <a:latin typeface="Arial Narrow" panose="020B0606020202030204" pitchFamily="34" charset="0"/>
                <a:cs typeface="Lucida Grande" charset="0"/>
                <a:sym typeface="Lucida Grande" charset="0"/>
              </a:rPr>
              <a:t>“</a:t>
            </a:r>
            <a:r>
              <a:rPr lang="en-US" altLang="ja-JP" sz="1400" b="1" dirty="0" err="1">
                <a:latin typeface="Arial Narrow" panose="020B0606020202030204" pitchFamily="34" charset="0"/>
                <a:cs typeface="Lucida Grande" charset="0"/>
                <a:sym typeface="Lucida Grande" charset="0"/>
              </a:rPr>
              <a:t>lacunes</a:t>
            </a:r>
            <a:r>
              <a:rPr lang="ja-JP" altLang="en-US" sz="1400" b="1" dirty="0">
                <a:latin typeface="Arial Narrow" panose="020B0606020202030204" pitchFamily="34" charset="0"/>
                <a:cs typeface="Lucida Grande" charset="0"/>
                <a:sym typeface="Lucida Grande" charset="0"/>
              </a:rPr>
              <a:t>”</a:t>
            </a:r>
            <a:endParaRPr lang="en-US" altLang="ja-JP" sz="1700" b="1" dirty="0">
              <a:latin typeface="Arial Narrow" panose="020B0606020202030204" pitchFamily="34" charset="0"/>
              <a:cs typeface="Lucida Grande" charset="0"/>
              <a:sym typeface="Lucida Grande" charset="0"/>
            </a:endParaRPr>
          </a:p>
          <a:p>
            <a:pPr marL="39066" algn="ctr">
              <a:lnSpc>
                <a:spcPct val="90000"/>
              </a:lnSpc>
            </a:pPr>
            <a:r>
              <a:rPr lang="en-US" sz="1600" b="1" dirty="0">
                <a:latin typeface="Arial Narrow" panose="020B0606020202030204" pitchFamily="34" charset="0"/>
                <a:cs typeface="Lucida Grande" charset="0"/>
                <a:sym typeface="Lucida Grande" charset="0"/>
              </a:rPr>
              <a:t> </a:t>
            </a:r>
            <a:r>
              <a:rPr lang="en-US" sz="1600" b="1" dirty="0">
                <a:latin typeface="Arial Narrow" panose="020B0606020202030204" pitchFamily="34" charset="0"/>
                <a:cs typeface="Arial Bold" charset="0"/>
                <a:sym typeface="Arial Bold" charset="0"/>
              </a:rPr>
              <a:t>25%</a:t>
            </a:r>
          </a:p>
        </p:txBody>
      </p:sp>
      <p:sp>
        <p:nvSpPr>
          <p:cNvPr id="15" name="Rectangle 21">
            <a:extLst>
              <a:ext uri="{FF2B5EF4-FFF2-40B4-BE49-F238E27FC236}">
                <a16:creationId xmlns:a16="http://schemas.microsoft.com/office/drawing/2014/main" id="{2427D30E-E557-4AF6-9751-36CEB5FA037A}"/>
              </a:ext>
            </a:extLst>
          </p:cNvPr>
          <p:cNvSpPr>
            <a:spLocks/>
          </p:cNvSpPr>
          <p:nvPr/>
        </p:nvSpPr>
        <p:spPr bwMode="auto">
          <a:xfrm>
            <a:off x="3154463" y="4126127"/>
            <a:ext cx="890950" cy="609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en-US" sz="1400" b="1" dirty="0">
                <a:solidFill>
                  <a:schemeClr val="bg1"/>
                </a:solidFill>
                <a:latin typeface="Arial Narrow" panose="020B0606020202030204" pitchFamily="34" charset="0"/>
                <a:cs typeface="Lucida Grande" charset="0"/>
                <a:sym typeface="Lucida Grande" charset="0"/>
              </a:rPr>
              <a:t>Cardiogenic</a:t>
            </a:r>
            <a:br>
              <a:rPr lang="en-US" sz="1400" b="1" dirty="0">
                <a:solidFill>
                  <a:schemeClr val="bg1"/>
                </a:solidFill>
                <a:latin typeface="Arial Narrow" panose="020B0606020202030204" pitchFamily="34" charset="0"/>
                <a:cs typeface="Lucida Grande" charset="0"/>
                <a:sym typeface="Lucida Grande" charset="0"/>
              </a:rPr>
            </a:br>
            <a:r>
              <a:rPr lang="en-US" sz="1400" b="1" dirty="0">
                <a:solidFill>
                  <a:schemeClr val="bg1"/>
                </a:solidFill>
                <a:latin typeface="Arial Narrow" panose="020B0606020202030204" pitchFamily="34" charset="0"/>
                <a:cs typeface="Lucida Grande" charset="0"/>
                <a:sym typeface="Lucida Grande" charset="0"/>
              </a:rPr>
              <a:t>Embolism</a:t>
            </a:r>
            <a:br>
              <a:rPr lang="en-US" sz="1400" b="1" dirty="0">
                <a:solidFill>
                  <a:schemeClr val="bg1"/>
                </a:solidFill>
                <a:latin typeface="Arial Narrow" panose="020B0606020202030204" pitchFamily="34" charset="0"/>
                <a:cs typeface="Lucida Grande" charset="0"/>
                <a:sym typeface="Lucida Grande" charset="0"/>
              </a:rPr>
            </a:br>
            <a:r>
              <a:rPr lang="en-US" sz="1600" b="1" dirty="0">
                <a:solidFill>
                  <a:schemeClr val="bg1"/>
                </a:solidFill>
                <a:latin typeface="Arial Narrow" panose="020B0606020202030204" pitchFamily="34" charset="0"/>
                <a:cs typeface="Arial Bold" charset="0"/>
                <a:sym typeface="Arial Bold" charset="0"/>
              </a:rPr>
              <a:t>20%</a:t>
            </a:r>
            <a:endParaRPr lang="en-US" sz="1400" b="1" dirty="0">
              <a:solidFill>
                <a:schemeClr val="bg1"/>
              </a:solidFill>
              <a:latin typeface="Arial Narrow" panose="020B0606020202030204" pitchFamily="34" charset="0"/>
              <a:cs typeface="Arial Bold" charset="0"/>
              <a:sym typeface="Arial Bold" charset="0"/>
            </a:endParaRPr>
          </a:p>
        </p:txBody>
      </p:sp>
      <p:sp>
        <p:nvSpPr>
          <p:cNvPr id="16" name="Rectangle 20">
            <a:extLst>
              <a:ext uri="{FF2B5EF4-FFF2-40B4-BE49-F238E27FC236}">
                <a16:creationId xmlns:a16="http://schemas.microsoft.com/office/drawing/2014/main" id="{FF878531-7FA1-4BF2-BCDC-6000228D873C}"/>
              </a:ext>
            </a:extLst>
          </p:cNvPr>
          <p:cNvSpPr>
            <a:spLocks/>
          </p:cNvSpPr>
          <p:nvPr/>
        </p:nvSpPr>
        <p:spPr bwMode="auto">
          <a:xfrm>
            <a:off x="2945192" y="2997553"/>
            <a:ext cx="898965"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b">
            <a:spAutoFit/>
          </a:bodyPr>
          <a:lstStyle/>
          <a:p>
            <a:pPr marL="39066" algn="ctr">
              <a:lnSpc>
                <a:spcPct val="90000"/>
              </a:lnSpc>
            </a:pPr>
            <a:r>
              <a:rPr lang="en-US" sz="1400" b="1" dirty="0">
                <a:solidFill>
                  <a:srgbClr val="FFFFFF"/>
                </a:solidFill>
                <a:latin typeface="Arial Narrow" panose="020B0606020202030204" pitchFamily="34" charset="0"/>
                <a:cs typeface="Lucida Grande" charset="0"/>
                <a:sym typeface="Lucida Grande" charset="0"/>
              </a:rPr>
              <a:t>Cryptogenic</a:t>
            </a:r>
            <a:br>
              <a:rPr lang="en-US" sz="1400" b="1" dirty="0">
                <a:solidFill>
                  <a:srgbClr val="FFFFFF"/>
                </a:solidFill>
                <a:latin typeface="Arial Narrow" panose="020B0606020202030204" pitchFamily="34" charset="0"/>
                <a:cs typeface="Lucida Grande" charset="0"/>
                <a:sym typeface="Lucida Grande" charset="0"/>
              </a:rPr>
            </a:br>
            <a:r>
              <a:rPr lang="en-US" sz="1600" b="1" dirty="0">
                <a:solidFill>
                  <a:srgbClr val="FFFFFF"/>
                </a:solidFill>
                <a:latin typeface="Arial Narrow" panose="020B0606020202030204" pitchFamily="34" charset="0"/>
                <a:cs typeface="Arial Bold" charset="0"/>
                <a:sym typeface="Arial Bold" charset="0"/>
              </a:rPr>
              <a:t>30%</a:t>
            </a:r>
            <a:endParaRPr lang="en-US" sz="1400" b="1" dirty="0">
              <a:solidFill>
                <a:srgbClr val="FFFFFF"/>
              </a:solidFill>
              <a:latin typeface="Arial Narrow" panose="020B0606020202030204" pitchFamily="34" charset="0"/>
              <a:cs typeface="Arial Bold" charset="0"/>
              <a:sym typeface="Arial Bold" charset="0"/>
            </a:endParaRPr>
          </a:p>
        </p:txBody>
      </p:sp>
      <p:sp>
        <p:nvSpPr>
          <p:cNvPr id="17" name="Rectangle 19">
            <a:extLst>
              <a:ext uri="{FF2B5EF4-FFF2-40B4-BE49-F238E27FC236}">
                <a16:creationId xmlns:a16="http://schemas.microsoft.com/office/drawing/2014/main" id="{CA56998C-3A29-41AC-AD35-E7F3D7D16132}"/>
              </a:ext>
            </a:extLst>
          </p:cNvPr>
          <p:cNvSpPr>
            <a:spLocks/>
          </p:cNvSpPr>
          <p:nvPr/>
        </p:nvSpPr>
        <p:spPr bwMode="auto">
          <a:xfrm>
            <a:off x="4183117" y="2070045"/>
            <a:ext cx="776984" cy="383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b"/>
          <a:lstStyle/>
          <a:p>
            <a:pPr marL="39066" algn="ctr">
              <a:lnSpc>
                <a:spcPct val="90000"/>
              </a:lnSpc>
            </a:pPr>
            <a:r>
              <a:rPr lang="en-US" sz="1400" b="1" dirty="0">
                <a:latin typeface="Arial Narrow" panose="020B0606020202030204" pitchFamily="34" charset="0"/>
                <a:cs typeface="Lucida Grande" charset="0"/>
                <a:sym typeface="Lucida Grande" charset="0"/>
              </a:rPr>
              <a:t>Other</a:t>
            </a:r>
            <a:br>
              <a:rPr lang="en-US" sz="1400" b="1" dirty="0">
                <a:latin typeface="Arial Narrow" panose="020B0606020202030204" pitchFamily="34" charset="0"/>
                <a:cs typeface="Lucida Grande" charset="0"/>
                <a:sym typeface="Lucida Grande" charset="0"/>
              </a:rPr>
            </a:br>
            <a:r>
              <a:rPr lang="en-US" sz="1600" b="1" dirty="0">
                <a:latin typeface="Arial Narrow" panose="020B0606020202030204" pitchFamily="34" charset="0"/>
                <a:cs typeface="Arial Bold" charset="0"/>
                <a:sym typeface="Arial Bold" charset="0"/>
              </a:rPr>
              <a:t>5%             </a:t>
            </a:r>
            <a:endParaRPr lang="en-US" sz="1400" b="1" dirty="0">
              <a:latin typeface="Arial Narrow" panose="020B0606020202030204" pitchFamily="34" charset="0"/>
              <a:cs typeface="Arial Bold" charset="0"/>
              <a:sym typeface="Arial Bold" charset="0"/>
            </a:endParaRPr>
          </a:p>
        </p:txBody>
      </p:sp>
      <p:sp>
        <p:nvSpPr>
          <p:cNvPr id="19" name="Rectangle 18">
            <a:extLst>
              <a:ext uri="{FF2B5EF4-FFF2-40B4-BE49-F238E27FC236}">
                <a16:creationId xmlns:a16="http://schemas.microsoft.com/office/drawing/2014/main" id="{BC46FAC1-73B4-4044-97C7-3F2348D9041F}"/>
              </a:ext>
            </a:extLst>
          </p:cNvPr>
          <p:cNvSpPr>
            <a:spLocks/>
          </p:cNvSpPr>
          <p:nvPr/>
        </p:nvSpPr>
        <p:spPr bwMode="auto">
          <a:xfrm>
            <a:off x="5743828" y="1876682"/>
            <a:ext cx="3393724" cy="2411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39066"/>
            <a:r>
              <a:rPr lang="en-US" sz="2000" b="1" dirty="0">
                <a:latin typeface="Arial Narrow" panose="020B0606020202030204" pitchFamily="34" charset="0"/>
                <a:cs typeface="Arial Bold" charset="0"/>
                <a:sym typeface="Arial Bold" charset="0"/>
              </a:rPr>
              <a:t>Hemorrhagic Stroke </a:t>
            </a:r>
            <a:r>
              <a:rPr lang="en-US" sz="2400" b="1" dirty="0">
                <a:latin typeface="Arial Narrow" panose="020B0606020202030204" pitchFamily="34" charset="0"/>
                <a:cs typeface="Arial Bold" charset="0"/>
                <a:sym typeface="Arial Bold" charset="0"/>
              </a:rPr>
              <a:t>15%</a:t>
            </a:r>
            <a:endParaRPr lang="en-US" sz="2000" b="1" dirty="0">
              <a:latin typeface="Arial Narrow" panose="020B0606020202030204" pitchFamily="34" charset="0"/>
              <a:cs typeface="Arial Bold" charset="0"/>
              <a:sym typeface="Arial Bold" charset="0"/>
            </a:endParaRPr>
          </a:p>
        </p:txBody>
      </p:sp>
      <p:sp>
        <p:nvSpPr>
          <p:cNvPr id="20" name="Rectangle 17">
            <a:extLst>
              <a:ext uri="{FF2B5EF4-FFF2-40B4-BE49-F238E27FC236}">
                <a16:creationId xmlns:a16="http://schemas.microsoft.com/office/drawing/2014/main" id="{32187317-905E-4256-8EC2-4A3178613674}"/>
              </a:ext>
            </a:extLst>
          </p:cNvPr>
          <p:cNvSpPr>
            <a:spLocks/>
          </p:cNvSpPr>
          <p:nvPr/>
        </p:nvSpPr>
        <p:spPr bwMode="auto">
          <a:xfrm>
            <a:off x="410774" y="5165160"/>
            <a:ext cx="2804288" cy="2411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marL="39066"/>
            <a:r>
              <a:rPr lang="en-US" sz="2000" b="1" dirty="0">
                <a:latin typeface="Arial Narrow" panose="020B0606020202030204" pitchFamily="34" charset="0"/>
                <a:cs typeface="Arial Bold" charset="0"/>
                <a:sym typeface="Arial Bold" charset="0"/>
              </a:rPr>
              <a:t>Ischemic Stroke </a:t>
            </a:r>
            <a:r>
              <a:rPr lang="en-US" sz="2400" b="1" dirty="0">
                <a:latin typeface="Arial Narrow" panose="020B0606020202030204" pitchFamily="34" charset="0"/>
                <a:cs typeface="Arial Bold" charset="0"/>
                <a:sym typeface="Arial Bold" charset="0"/>
              </a:rPr>
              <a:t>85%</a:t>
            </a:r>
            <a:endParaRPr lang="en-US" sz="2000" b="1" dirty="0">
              <a:latin typeface="Arial Narrow" panose="020B0606020202030204" pitchFamily="34" charset="0"/>
              <a:cs typeface="Arial Bold" charset="0"/>
              <a:sym typeface="Arial Bold" charset="0"/>
            </a:endParaRPr>
          </a:p>
        </p:txBody>
      </p:sp>
      <p:sp>
        <p:nvSpPr>
          <p:cNvPr id="21" name="Freeform 24">
            <a:extLst>
              <a:ext uri="{FF2B5EF4-FFF2-40B4-BE49-F238E27FC236}">
                <a16:creationId xmlns:a16="http://schemas.microsoft.com/office/drawing/2014/main" id="{CED1F7F8-B2F0-4308-A896-A0E3D80A846D}"/>
              </a:ext>
            </a:extLst>
          </p:cNvPr>
          <p:cNvSpPr>
            <a:spLocks/>
          </p:cNvSpPr>
          <p:nvPr/>
        </p:nvSpPr>
        <p:spPr bwMode="auto">
          <a:xfrm rot="974233">
            <a:off x="2390775" y="1704981"/>
            <a:ext cx="4293338" cy="4183156"/>
          </a:xfrm>
          <a:custGeom>
            <a:avLst/>
            <a:gdLst>
              <a:gd name="T0" fmla="*/ 468 w 19100"/>
              <a:gd name="T1" fmla="*/ 0 h 20526"/>
              <a:gd name="T2" fmla="*/ 45 w 19100"/>
              <a:gd name="T3" fmla="*/ 216 h 20526"/>
              <a:gd name="T4" fmla="*/ 202 w 19100"/>
              <a:gd name="T5" fmla="*/ 674 h 20526"/>
              <a:gd name="T6" fmla="*/ 927 w 19100"/>
              <a:gd name="T7" fmla="*/ 573 h 20526"/>
              <a:gd name="T8" fmla="*/ 846 w 19100"/>
              <a:gd name="T9" fmla="*/ 106 h 20526"/>
              <a:gd name="T10" fmla="*/ 0 60000 65536"/>
              <a:gd name="T11" fmla="*/ 0 60000 65536"/>
              <a:gd name="T12" fmla="*/ 0 60000 65536"/>
              <a:gd name="T13" fmla="*/ 0 60000 65536"/>
              <a:gd name="T14" fmla="*/ 0 60000 65536"/>
              <a:gd name="T15" fmla="*/ 0 w 19100"/>
              <a:gd name="T16" fmla="*/ 0 h 20526"/>
              <a:gd name="T17" fmla="*/ 19100 w 19100"/>
              <a:gd name="T18" fmla="*/ 20526 h 20526"/>
            </a:gdLst>
            <a:ahLst/>
            <a:cxnLst>
              <a:cxn ang="T10">
                <a:pos x="T0" y="T1"/>
              </a:cxn>
              <a:cxn ang="T11">
                <a:pos x="T2" y="T3"/>
              </a:cxn>
              <a:cxn ang="T12">
                <a:pos x="T4" y="T5"/>
              </a:cxn>
              <a:cxn ang="T13">
                <a:pos x="T6" y="T7"/>
              </a:cxn>
              <a:cxn ang="T14">
                <a:pos x="T8" y="T9"/>
              </a:cxn>
            </a:cxnLst>
            <a:rect l="T15" t="T16" r="T17" b="T18"/>
            <a:pathLst>
              <a:path w="19100" h="20526">
                <a:moveTo>
                  <a:pt x="8956" y="0"/>
                </a:moveTo>
                <a:cubicBezTo>
                  <a:pt x="7796" y="63"/>
                  <a:pt x="2710" y="1246"/>
                  <a:pt x="865" y="5972"/>
                </a:cubicBezTo>
                <a:cubicBezTo>
                  <a:pt x="-980" y="10698"/>
                  <a:pt x="174" y="15628"/>
                  <a:pt x="3871" y="18614"/>
                </a:cubicBezTo>
                <a:cubicBezTo>
                  <a:pt x="7567" y="21600"/>
                  <a:pt x="14843" y="21388"/>
                  <a:pt x="17732" y="15832"/>
                </a:cubicBezTo>
                <a:cubicBezTo>
                  <a:pt x="20620" y="10275"/>
                  <a:pt x="18371" y="5000"/>
                  <a:pt x="16174" y="2916"/>
                </a:cubicBezTo>
              </a:path>
            </a:pathLst>
          </a:custGeom>
          <a:noFill/>
          <a:ln w="76200" cap="flat">
            <a:solidFill>
              <a:srgbClr val="A6A6A6"/>
            </a:solidFill>
            <a:prstDash val="solid"/>
            <a:round/>
            <a:headEnd type="stealth" w="med" len="med"/>
            <a:tailEnd type="stealth"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US" dirty="0">
              <a:latin typeface="Arial Narrow" panose="020B0606020202030204" pitchFamily="34" charset="0"/>
            </a:endParaRPr>
          </a:p>
        </p:txBody>
      </p:sp>
    </p:spTree>
    <p:extLst>
      <p:ext uri="{BB962C8B-B14F-4D97-AF65-F5344CB8AC3E}">
        <p14:creationId xmlns:p14="http://schemas.microsoft.com/office/powerpoint/2010/main" val="1609337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percent of cryptogenic </a:t>
            </a:r>
          </a:p>
          <a:p>
            <a:pPr lvl="0" algn="ctr">
              <a:defRPr/>
            </a:pPr>
            <a:r>
              <a:rPr lang="en-US" sz="3600" b="1" dirty="0">
                <a:solidFill>
                  <a:srgbClr val="4D5052"/>
                </a:solidFill>
                <a:latin typeface="Arial Narrow" panose="020B0606020202030204" pitchFamily="34" charset="0"/>
                <a:cs typeface="Candara"/>
              </a:rPr>
              <a:t>strokes are due to AF?</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10%</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15%</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30%</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45%</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We don’t know</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35382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d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1664</TotalTime>
  <Words>5191</Words>
  <Application>Microsoft Office PowerPoint</Application>
  <PresentationFormat>On-screen Show (4:3)</PresentationFormat>
  <Paragraphs>426</Paragraphs>
  <Slides>35</Slides>
  <Notes>33</Notes>
  <HiddenSlides>7</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Agency FB</vt:lpstr>
      <vt:lpstr>Arial</vt:lpstr>
      <vt:lpstr>Arial Narrow</vt:lpstr>
      <vt:lpstr>Calibri</vt:lpstr>
      <vt:lpstr>Calibri Light</vt:lpstr>
      <vt:lpstr>Candara</vt:lpstr>
      <vt:lpstr>Open Sans</vt:lpstr>
      <vt:lpstr>Times New Roman</vt:lpstr>
      <vt:lpstr>Verdana</vt:lpstr>
      <vt:lpstr>Wingdings</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81</cp:revision>
  <dcterms:created xsi:type="dcterms:W3CDTF">2020-02-22T22:52:21Z</dcterms:created>
  <dcterms:modified xsi:type="dcterms:W3CDTF">2020-03-13T19:18:03Z</dcterms:modified>
</cp:coreProperties>
</file>